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5" r:id="rId9"/>
    <p:sldId id="266" r:id="rId10"/>
    <p:sldId id="280" r:id="rId11"/>
    <p:sldId id="27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278"/>
    <a:srgbClr val="293D3B"/>
    <a:srgbClr val="3B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02"/>
  </p:normalViewPr>
  <p:slideViewPr>
    <p:cSldViewPr snapToGrid="0" snapToObjects="1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AF418-F7B6-C740-9721-9E9140B1ADFF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CBDDB-705B-B243-8266-1D15A4F50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20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5CBDDB-705B-B243-8266-1D15A4F5012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57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800DF-CDF0-D04F-AF5D-D168BE9F5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0B6EF0-CD9F-7944-8E1D-C6178A6086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EBE27-FB94-DA42-B3B2-5CB122199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1B2D7-E146-F14D-A6A6-13F2F3BD972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D178E-C906-5145-8109-809BEB022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65950-4347-C245-AC89-3D1F3265F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AB790-01E8-194A-BAE1-E3768E4B6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49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01889-13F0-B340-8406-0D32CD910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881C9-EC5E-C940-8ABA-EA28B8AB7D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1F400-5904-A046-B54D-E8A6887D6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1B2D7-E146-F14D-A6A6-13F2F3BD972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4F4CC-7731-C945-B0BC-8F1A2FF79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A8150-2366-1A45-BEFD-DA2914F49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AB790-01E8-194A-BAE1-E3768E4B6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38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89367E-6A30-A24C-A556-C0BC3C8C71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22A0C4-776B-0842-9F1F-AADC564288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E6D8D-8139-8249-AC95-079070FD4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1B2D7-E146-F14D-A6A6-13F2F3BD972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42F31-F358-7544-95FE-D9039B97E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0F832-836B-2945-B548-F92963251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AB790-01E8-194A-BAE1-E3768E4B6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96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91398-9C33-D349-A5CD-8EA7257BC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2FD18-1C02-114B-976F-D94ED3C5A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9B3CC-F70E-DA46-9537-7BF9157A9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1B2D7-E146-F14D-A6A6-13F2F3BD972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F51F6-8FE7-EC4A-A02C-B104D1228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66A37E-4C2B-584F-B998-50A5A7AAE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AB790-01E8-194A-BAE1-E3768E4B6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462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25D16-44FA-5D42-9FF1-08DE97E61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9C56E1-E073-4248-B2AC-A0DCC8717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4E7DE-2A13-7D43-95D2-F7A3DBBF8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1B2D7-E146-F14D-A6A6-13F2F3BD972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1766E-D53E-3D44-88FB-AC6CE4F31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A5D0F-228C-854F-80AB-872139910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AB790-01E8-194A-BAE1-E3768E4B6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893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0D43E-4B83-494B-AA2E-5BECE50F4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ED269-C255-0F4A-B309-40A809AA7A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1FFAE0-A1AE-0A4B-BBFD-B5A291B5F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40325-E313-C547-B633-258E1C42D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1B2D7-E146-F14D-A6A6-13F2F3BD972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C1B3FC-FBAC-5444-953B-955EC9013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62CEE4-71FC-BF43-A54D-C7DE784F9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AB790-01E8-194A-BAE1-E3768E4B6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8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726A8-917B-DE49-B2D6-38226B78A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9E8FBD-CC73-F94C-9AAB-8CDD786E3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BE58B4-2CD1-2A46-ADE1-CCF93E242D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B0539D-0F5D-6646-B96B-0CE077C11A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C23955-4F0A-8248-9CA5-68AB47C8B5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67CFDD-72EF-5F47-977C-EE22577EA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1B2D7-E146-F14D-A6A6-13F2F3BD972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EEB916-0ECF-8A43-A5F2-B0C985E79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3044AE-18AE-3B46-A79F-8DDA610F2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AB790-01E8-194A-BAE1-E3768E4B6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130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959-9A2A-7E41-ADEB-5E71B4D49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4D8CCF-1C9C-0F42-BBF9-D4929F638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1B2D7-E146-F14D-A6A6-13F2F3BD972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207693-3DAC-2644-B900-ED8170FE4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CF385D-6530-3B45-BACA-B6A4E7256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AB790-01E8-194A-BAE1-E3768E4B6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4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427722-53D6-8A4C-AE03-A9C9DAAFF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1B2D7-E146-F14D-A6A6-13F2F3BD972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CA4DDF-E6ED-EE45-B954-F3A6D55BA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A28022-1DB1-8548-B38E-1A29A4EF3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AB790-01E8-194A-BAE1-E3768E4B6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408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D87AA-61C4-834F-8659-A90D9CD1A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035ED-E45F-8846-AFF9-1899F2FBF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CA0E8A-E469-8C46-8598-55A50019EC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D0D20F-88D0-4842-B022-7C3CC465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1B2D7-E146-F14D-A6A6-13F2F3BD972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641178-D962-844C-A928-F3AC5A170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3E8D0B-29A4-D041-8AA3-FCDC476D7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AB790-01E8-194A-BAE1-E3768E4B6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38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7853E-186F-3B45-88FB-3D83CD569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F85623-B930-FD43-B2A6-7F2FFDAFE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B2AA53-9257-4745-93AA-8BFBBE5A5B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FB65CE-93A1-454C-8592-1D4F2B75B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1B2D7-E146-F14D-A6A6-13F2F3BD972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BDC37-74FD-684B-9B31-46A7C1C5B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DA6933-7785-F244-9404-8A21928D5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AB790-01E8-194A-BAE1-E3768E4B6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3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57A37C-118A-FD45-9494-788166812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88653-B8D0-6141-981F-407E029D4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01277-848F-6946-9FD6-EB247500DF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1B2D7-E146-F14D-A6A6-13F2F3BD972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66FC3-7207-8542-BB54-B3A2547913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69383-CBED-FD4E-AD8A-F4D4362386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AB790-01E8-194A-BAE1-E3768E4B6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9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ud.gov/fairhousing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oridahelp.org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oridahelp.org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floridahelp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oridahousing.org/" TargetMode="External"/><Relationship Id="rId2" Type="http://schemas.openxmlformats.org/officeDocument/2006/relationships/hyperlink" Target="https://www.colliercountyhousing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eomap.ffiec.gov/FFIECGeocMap/GeocodeMap1.aspx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DD0FA-5BFD-7F4E-9324-1A59AA30A2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800" b="1" dirty="0">
                <a:solidFill>
                  <a:srgbClr val="293D3B"/>
                </a:solidFill>
                <a:latin typeface="Lora" pitchFamily="2" charset="77"/>
              </a:rPr>
              <a:t>Housing Development Corp. of SW Florida, d/b/a HELP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76D09B-A571-A44D-A891-B5BF53CB8C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200" b="1" dirty="0">
                <a:solidFill>
                  <a:schemeClr val="bg2">
                    <a:lumMod val="25000"/>
                  </a:schemeClr>
                </a:solidFill>
              </a:rPr>
              <a:t>Expanding Homeownership Opportunities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E9F526-5EAE-AD40-BA6B-DA39609EAA02}"/>
              </a:ext>
            </a:extLst>
          </p:cNvPr>
          <p:cNvSpPr/>
          <p:nvPr/>
        </p:nvSpPr>
        <p:spPr>
          <a:xfrm>
            <a:off x="0" y="5257800"/>
            <a:ext cx="12192000" cy="1600200"/>
          </a:xfrm>
          <a:prstGeom prst="rect">
            <a:avLst/>
          </a:prstGeom>
          <a:solidFill>
            <a:srgbClr val="1972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3E98C82-B89B-6442-AA6E-CDB6A9F07BF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125135" y="5404024"/>
            <a:ext cx="2069730" cy="123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161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DD0FA-5BFD-7F4E-9324-1A59AA30A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>
                <a:solidFill>
                  <a:srgbClr val="293D3B"/>
                </a:solidFill>
                <a:latin typeface="Lora" pitchFamily="2" charset="77"/>
              </a:rPr>
              <a:t>Fair Housing Act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E9F526-5EAE-AD40-BA6B-DA39609EAA02}"/>
              </a:ext>
            </a:extLst>
          </p:cNvPr>
          <p:cNvSpPr/>
          <p:nvPr/>
        </p:nvSpPr>
        <p:spPr>
          <a:xfrm>
            <a:off x="0" y="5189838"/>
            <a:ext cx="12192000" cy="1668162"/>
          </a:xfrm>
          <a:prstGeom prst="rect">
            <a:avLst/>
          </a:prstGeom>
          <a:solidFill>
            <a:srgbClr val="1972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D3E98C82-B89B-6442-AA6E-CDB6A9F07B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4600" y="5404024"/>
            <a:ext cx="2590800" cy="1239789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E3A57C9-CA8E-ED4F-B8BA-80188B88B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9773"/>
            <a:ext cx="10515600" cy="3650064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Enforced by Department of Housing and Urban Development (HUD)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Prohibits discrimination and intimidation in homes, apartments, condos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Equal access to rental housing and homeownership opportunities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Race, Color, National Origin, Religion, Sex, Familial Status, Disability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www.hud.gov/fairhousing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9007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19F49-C125-EB2B-5122-467298661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128" y="436147"/>
            <a:ext cx="10927672" cy="270654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Lora" pitchFamily="2" charset="0"/>
              </a:rPr>
              <a:t>Q&amp;A</a:t>
            </a:r>
            <a:br>
              <a:rPr lang="en-US" sz="3600" dirty="0">
                <a:latin typeface="Lora" pitchFamily="2" charset="0"/>
              </a:rPr>
            </a:br>
            <a:br>
              <a:rPr lang="en-US" sz="3600" dirty="0">
                <a:latin typeface="Lora" pitchFamily="2" charset="0"/>
              </a:rPr>
            </a:br>
            <a:r>
              <a:rPr lang="en-US" sz="3600" dirty="0">
                <a:latin typeface="Lora" pitchFamily="2" charset="0"/>
              </a:rPr>
              <a:t>Thank you for joining us today – we look forward to working with you!</a:t>
            </a:r>
            <a:endParaRPr lang="en-US" sz="4900" b="1" dirty="0">
              <a:latin typeface="Lora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0B5A2B-1098-6BA3-361C-0C636115D627}"/>
              </a:ext>
            </a:extLst>
          </p:cNvPr>
          <p:cNvSpPr/>
          <p:nvPr/>
        </p:nvSpPr>
        <p:spPr>
          <a:xfrm>
            <a:off x="0" y="5189838"/>
            <a:ext cx="12192000" cy="1668162"/>
          </a:xfrm>
          <a:prstGeom prst="rect">
            <a:avLst/>
          </a:prstGeom>
          <a:solidFill>
            <a:srgbClr val="1972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40C042-5C47-BD73-6F1E-448F3218288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561095" y="5453261"/>
            <a:ext cx="2211805" cy="1236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278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BE9F526-5EAE-AD40-BA6B-DA39609EAA02}"/>
              </a:ext>
            </a:extLst>
          </p:cNvPr>
          <p:cNvSpPr/>
          <p:nvPr/>
        </p:nvSpPr>
        <p:spPr>
          <a:xfrm>
            <a:off x="0" y="5404024"/>
            <a:ext cx="12192000" cy="1668162"/>
          </a:xfrm>
          <a:prstGeom prst="rect">
            <a:avLst/>
          </a:prstGeom>
          <a:solidFill>
            <a:srgbClr val="1972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BB2372-124F-8B6A-4F44-287AFB7E0D3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284070" y="5404024"/>
            <a:ext cx="2069730" cy="123978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F79E3DE-2637-752D-0B18-85A87D3A9CC6}"/>
              </a:ext>
            </a:extLst>
          </p:cNvPr>
          <p:cNvSpPr txBox="1"/>
          <p:nvPr/>
        </p:nvSpPr>
        <p:spPr>
          <a:xfrm>
            <a:off x="1187115" y="1448032"/>
            <a:ext cx="8963227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Housing, Education, Lending Programs</a:t>
            </a:r>
          </a:p>
          <a:p>
            <a:r>
              <a:rPr lang="en-US" sz="4000" dirty="0"/>
              <a:t>3200 Bailey Lane Ste. 109. Naples, FL 34105</a:t>
            </a:r>
          </a:p>
          <a:p>
            <a:r>
              <a:rPr lang="en-US" sz="4000" dirty="0">
                <a:hlinkClick r:id="rId3"/>
              </a:rPr>
              <a:t>www.floridahelp.org</a:t>
            </a:r>
            <a:endParaRPr lang="en-US" sz="4000" dirty="0"/>
          </a:p>
          <a:p>
            <a:r>
              <a:rPr lang="en-US" sz="4000" dirty="0"/>
              <a:t>239-434-2397</a:t>
            </a:r>
          </a:p>
        </p:txBody>
      </p:sp>
    </p:spTree>
    <p:extLst>
      <p:ext uri="{BB962C8B-B14F-4D97-AF65-F5344CB8AC3E}">
        <p14:creationId xmlns:p14="http://schemas.microsoft.com/office/powerpoint/2010/main" val="2587617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DD0FA-5BFD-7F4E-9324-1A59AA30A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HELP </a:t>
            </a:r>
            <a:r>
              <a:rPr lang="en-US" sz="4000" b="1" dirty="0"/>
              <a:t>(Housing, Education, Lending Programs)</a:t>
            </a:r>
            <a:endParaRPr lang="en-US" sz="3800" b="1" dirty="0">
              <a:solidFill>
                <a:srgbClr val="293D3B"/>
              </a:solidFill>
              <a:latin typeface="Lora" pitchFamily="2" charset="7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76D09B-A571-A44D-A891-B5BF53CB8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733547" cy="336421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HUD Approved Non-Profit Agency</a:t>
            </a:r>
          </a:p>
          <a:p>
            <a:r>
              <a:rPr lang="en-US" dirty="0"/>
              <a:t>Services Provided:</a:t>
            </a:r>
          </a:p>
          <a:p>
            <a:pPr lvl="1"/>
            <a:r>
              <a:rPr lang="en-US" dirty="0"/>
              <a:t>Home Buyer Education</a:t>
            </a:r>
          </a:p>
          <a:p>
            <a:pPr lvl="1"/>
            <a:r>
              <a:rPr lang="en-US" dirty="0"/>
              <a:t>Pre-purchase and Credit Counseling</a:t>
            </a:r>
          </a:p>
          <a:p>
            <a:pPr lvl="1"/>
            <a:r>
              <a:rPr lang="en-US" dirty="0"/>
              <a:t>Foreclosure Prevention Counseling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b="1" dirty="0"/>
              <a:t>OUR MISSION</a:t>
            </a:r>
            <a:r>
              <a:rPr lang="en-US" dirty="0"/>
              <a:t>:</a:t>
            </a:r>
          </a:p>
          <a:p>
            <a:pPr marL="68580" indent="0">
              <a:buNone/>
            </a:pPr>
            <a:r>
              <a:rPr lang="en-US" dirty="0"/>
              <a:t>HELP exists to promote home ownership opportunities and financial strength through education and counseling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E9F526-5EAE-AD40-BA6B-DA39609EAA02}"/>
              </a:ext>
            </a:extLst>
          </p:cNvPr>
          <p:cNvSpPr/>
          <p:nvPr/>
        </p:nvSpPr>
        <p:spPr>
          <a:xfrm>
            <a:off x="0" y="5335480"/>
            <a:ext cx="12192000" cy="1522520"/>
          </a:xfrm>
          <a:prstGeom prst="rect">
            <a:avLst/>
          </a:prstGeom>
          <a:solidFill>
            <a:srgbClr val="1972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45D6AE-28BB-30EB-32CE-90C74B2F1FD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125135" y="5404024"/>
            <a:ext cx="2069730" cy="123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344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DD0FA-5BFD-7F4E-9324-1A59AA30A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>
                <a:solidFill>
                  <a:srgbClr val="293D3B"/>
                </a:solidFill>
                <a:latin typeface="Lora" pitchFamily="2" charset="77"/>
              </a:rPr>
              <a:t>Homebuyer Education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E9F526-5EAE-AD40-BA6B-DA39609EAA02}"/>
              </a:ext>
            </a:extLst>
          </p:cNvPr>
          <p:cNvSpPr/>
          <p:nvPr/>
        </p:nvSpPr>
        <p:spPr>
          <a:xfrm>
            <a:off x="0" y="5264458"/>
            <a:ext cx="12192000" cy="1593542"/>
          </a:xfrm>
          <a:prstGeom prst="rect">
            <a:avLst/>
          </a:prstGeom>
          <a:solidFill>
            <a:srgbClr val="1972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946F46-0022-D891-F681-9FD1428EAA9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125135" y="5404024"/>
            <a:ext cx="2069730" cy="1239789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AA2663-63D9-A198-5385-B98EE33A0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Online</a:t>
            </a:r>
          </a:p>
          <a:p>
            <a:r>
              <a:rPr lang="en-US" dirty="0"/>
              <a:t>99.00 per household             </a:t>
            </a:r>
            <a:r>
              <a:rPr lang="en-US" b="1" dirty="0"/>
              <a:t>Virtual workshops offered periodically</a:t>
            </a:r>
            <a:endParaRPr lang="en-US" dirty="0"/>
          </a:p>
          <a:p>
            <a:r>
              <a:rPr lang="en-US" dirty="0"/>
              <a:t>At your leisure</a:t>
            </a:r>
          </a:p>
          <a:p>
            <a:r>
              <a:rPr lang="en-US" dirty="0"/>
              <a:t> 6 - 8 hr. course</a:t>
            </a:r>
          </a:p>
          <a:p>
            <a:r>
              <a:rPr lang="en-US" dirty="0"/>
              <a:t>English and Spanish</a:t>
            </a:r>
          </a:p>
          <a:p>
            <a:r>
              <a:rPr lang="en-US" dirty="0"/>
              <a:t>Register online</a:t>
            </a:r>
          </a:p>
          <a:p>
            <a:pPr lvl="1"/>
            <a:r>
              <a:rPr lang="en-US" dirty="0">
                <a:hlinkClick r:id="rId3"/>
              </a:rPr>
              <a:t>www.floridahelp.org</a:t>
            </a: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34174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DD0FA-5BFD-7F4E-9324-1A59AA30A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>
                <a:solidFill>
                  <a:srgbClr val="293D3B"/>
                </a:solidFill>
                <a:latin typeface="Lora" pitchFamily="2" charset="77"/>
              </a:rPr>
              <a:t>Homebuyer Education Topics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76D09B-A571-A44D-A891-B5BF53CB8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10 Home Buyer STEPS </a:t>
            </a:r>
          </a:p>
          <a:p>
            <a:r>
              <a:rPr lang="en-US" dirty="0"/>
              <a:t>MONEY MANAGEMENT</a:t>
            </a:r>
          </a:p>
          <a:p>
            <a:r>
              <a:rPr lang="en-US" dirty="0"/>
              <a:t>UNDERSTANDING CREDIT</a:t>
            </a:r>
          </a:p>
          <a:p>
            <a:r>
              <a:rPr lang="en-US" dirty="0"/>
              <a:t>OBTAINING A MORTGAGE/LOAN PROGRAM</a:t>
            </a:r>
          </a:p>
          <a:p>
            <a:r>
              <a:rPr lang="en-US" dirty="0"/>
              <a:t>SELECTING A HOME – FINDING THE RIGHT TEAM</a:t>
            </a:r>
          </a:p>
          <a:p>
            <a:pPr marL="457200" lvl="1" indent="0">
              <a:buNone/>
            </a:pPr>
            <a:endParaRPr lang="en-US" sz="1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E9F526-5EAE-AD40-BA6B-DA39609EAA02}"/>
              </a:ext>
            </a:extLst>
          </p:cNvPr>
          <p:cNvSpPr/>
          <p:nvPr/>
        </p:nvSpPr>
        <p:spPr>
          <a:xfrm>
            <a:off x="0" y="5189838"/>
            <a:ext cx="12192000" cy="1668162"/>
          </a:xfrm>
          <a:prstGeom prst="rect">
            <a:avLst/>
          </a:prstGeom>
          <a:solidFill>
            <a:srgbClr val="1972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3084C9-F68B-76DC-84AB-8C542F8B253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382310" y="5453261"/>
            <a:ext cx="2069730" cy="123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786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DD0FA-5BFD-7F4E-9324-1A59AA30A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>
                <a:solidFill>
                  <a:srgbClr val="293D3B"/>
                </a:solidFill>
                <a:latin typeface="Lora" pitchFamily="2" charset="77"/>
              </a:rPr>
              <a:t>Pre-Purchase Counseling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76D09B-A571-A44D-A891-B5BF53CB8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Individual – privacy assured</a:t>
            </a:r>
          </a:p>
          <a:p>
            <a:r>
              <a:rPr lang="en-US" sz="2400" dirty="0"/>
              <a:t>Review of tri-merge RMCR – soft pull so there is no credit impact; cost -  $30 per borrower</a:t>
            </a:r>
          </a:p>
          <a:p>
            <a:r>
              <a:rPr lang="en-US" sz="2400" dirty="0"/>
              <a:t>Customized action plan to improve scores if necessary</a:t>
            </a:r>
          </a:p>
          <a:p>
            <a:r>
              <a:rPr lang="en-US" sz="2400" dirty="0"/>
              <a:t>Review of household budget to identify areas to improve monthly cashflow</a:t>
            </a:r>
          </a:p>
          <a:p>
            <a:r>
              <a:rPr lang="en-US" sz="2400" dirty="0"/>
              <a:t>Review of housing and total debt ratios and how they impact qualification</a:t>
            </a:r>
          </a:p>
          <a:p>
            <a:r>
              <a:rPr lang="en-US" sz="2400" dirty="0"/>
              <a:t>Review of available loan and down payment assistance programs</a:t>
            </a:r>
          </a:p>
          <a:p>
            <a:pPr marL="457200" lvl="1" indent="0">
              <a:buNone/>
            </a:pPr>
            <a:endParaRPr lang="en-US" sz="2200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endParaRPr lang="en-US" sz="2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E9F526-5EAE-AD40-BA6B-DA39609EAA02}"/>
              </a:ext>
            </a:extLst>
          </p:cNvPr>
          <p:cNvSpPr/>
          <p:nvPr/>
        </p:nvSpPr>
        <p:spPr>
          <a:xfrm>
            <a:off x="0" y="5239074"/>
            <a:ext cx="12192000" cy="1668162"/>
          </a:xfrm>
          <a:prstGeom prst="rect">
            <a:avLst/>
          </a:prstGeom>
          <a:solidFill>
            <a:srgbClr val="1972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F21A83-DABF-D27F-EF69-8F3B2C8F069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703170" y="5453261"/>
            <a:ext cx="2069730" cy="123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556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DD0FA-5BFD-7F4E-9324-1A59AA30A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>
                <a:solidFill>
                  <a:srgbClr val="293D3B"/>
                </a:solidFill>
                <a:latin typeface="Lora" pitchFamily="2" charset="77"/>
              </a:rPr>
              <a:t>Register for Counseling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76D09B-A571-A44D-A891-B5BF53CB8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600" b="1" dirty="0"/>
              <a:t>Call:  (239) 434-2397 ext. 200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sz="3600" b="1" dirty="0">
                <a:hlinkClick r:id="rId2"/>
              </a:rPr>
              <a:t>www.floridahelp.org</a:t>
            </a:r>
            <a:r>
              <a:rPr lang="en-US" sz="3600" b="1" dirty="0"/>
              <a:t> – “Start an Application”</a:t>
            </a:r>
          </a:p>
          <a:p>
            <a:endParaRPr lang="en-US" dirty="0"/>
          </a:p>
          <a:p>
            <a:endParaRPr lang="en-US" sz="2200" dirty="0">
              <a:solidFill>
                <a:srgbClr val="3B3838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E9F526-5EAE-AD40-BA6B-DA39609EAA02}"/>
              </a:ext>
            </a:extLst>
          </p:cNvPr>
          <p:cNvSpPr/>
          <p:nvPr/>
        </p:nvSpPr>
        <p:spPr>
          <a:xfrm>
            <a:off x="0" y="5189838"/>
            <a:ext cx="12192000" cy="1668162"/>
          </a:xfrm>
          <a:prstGeom prst="rect">
            <a:avLst/>
          </a:prstGeom>
          <a:solidFill>
            <a:srgbClr val="1972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D8048B-ABBC-0321-2660-A09E5753BFC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703170" y="5453261"/>
            <a:ext cx="2069730" cy="123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810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DD0FA-5BFD-7F4E-9324-1A59AA30A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>
                <a:solidFill>
                  <a:srgbClr val="293D3B"/>
                </a:solidFill>
                <a:latin typeface="Lora" pitchFamily="2" charset="77"/>
              </a:rPr>
              <a:t>Down Payment Assistance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76D09B-A571-A44D-A891-B5BF53CB8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Local funds – (SHIP, HOME, CDBG) as available, standalone – </a:t>
            </a:r>
          </a:p>
          <a:p>
            <a:pPr lvl="1"/>
            <a:r>
              <a:rPr lang="en-US" sz="2000" dirty="0"/>
              <a:t> </a:t>
            </a:r>
            <a:r>
              <a:rPr lang="en-US" sz="1600" dirty="0">
                <a:hlinkClick r:id="rId2"/>
              </a:rPr>
              <a:t>Home | Collier County Affordable Housing (colliercountyhousing.com)</a:t>
            </a:r>
            <a:endParaRPr lang="en-US" sz="2000" dirty="0"/>
          </a:p>
          <a:p>
            <a:endParaRPr lang="en-US" sz="2400" dirty="0"/>
          </a:p>
          <a:p>
            <a:r>
              <a:rPr lang="en-US" sz="2400" dirty="0"/>
              <a:t>FHFC (a/k/a Florida Bond, </a:t>
            </a:r>
            <a:r>
              <a:rPr lang="en-US" sz="2400" dirty="0" err="1"/>
              <a:t>HomeTown</a:t>
            </a:r>
            <a:r>
              <a:rPr lang="en-US" sz="2400" dirty="0"/>
              <a:t> Heroes) – </a:t>
            </a:r>
            <a:r>
              <a:rPr lang="en-US" sz="2400" dirty="0">
                <a:hlinkClick r:id="rId3"/>
              </a:rPr>
              <a:t>www.floridahousing.org</a:t>
            </a:r>
            <a:r>
              <a:rPr lang="en-US" sz="2400" dirty="0"/>
              <a:t>, Home Buyer Program Wizard</a:t>
            </a:r>
          </a:p>
          <a:p>
            <a:endParaRPr lang="en-US" sz="2400" dirty="0"/>
          </a:p>
          <a:p>
            <a:r>
              <a:rPr lang="en-US" sz="2400" dirty="0"/>
              <a:t>Investor-specific combo programs – FHLB ($10,000, forgivable); portfolio loans with dpa or grant subsidy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E9F526-5EAE-AD40-BA6B-DA39609EAA02}"/>
              </a:ext>
            </a:extLst>
          </p:cNvPr>
          <p:cNvSpPr/>
          <p:nvPr/>
        </p:nvSpPr>
        <p:spPr>
          <a:xfrm>
            <a:off x="1" y="5251982"/>
            <a:ext cx="12192000" cy="1668162"/>
          </a:xfrm>
          <a:prstGeom prst="rect">
            <a:avLst/>
          </a:prstGeom>
          <a:solidFill>
            <a:srgbClr val="1972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BD2C33-5003-79E4-8A66-EC35537F10E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703170" y="5453261"/>
            <a:ext cx="2069730" cy="123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899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DD0FA-5BFD-7F4E-9324-1A59AA30A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>
                <a:solidFill>
                  <a:srgbClr val="293D3B"/>
                </a:solidFill>
                <a:latin typeface="Lora" pitchFamily="2" charset="77"/>
              </a:rPr>
              <a:t>Specialized Financing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E9F526-5EAE-AD40-BA6B-DA39609EAA02}"/>
              </a:ext>
            </a:extLst>
          </p:cNvPr>
          <p:cNvSpPr/>
          <p:nvPr/>
        </p:nvSpPr>
        <p:spPr>
          <a:xfrm>
            <a:off x="0" y="5189838"/>
            <a:ext cx="12192000" cy="1668162"/>
          </a:xfrm>
          <a:prstGeom prst="rect">
            <a:avLst/>
          </a:prstGeom>
          <a:solidFill>
            <a:srgbClr val="1972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885BCF-82CD-7A9A-484E-BC7EB11C5E1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703170" y="5453261"/>
            <a:ext cx="2069730" cy="123978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DC3861-9847-6756-D9BF-98A45EB372A4}"/>
              </a:ext>
            </a:extLst>
          </p:cNvPr>
          <p:cNvSpPr txBox="1"/>
          <p:nvPr/>
        </p:nvSpPr>
        <p:spPr>
          <a:xfrm>
            <a:off x="705852" y="1690688"/>
            <a:ext cx="10876547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Local lenders provide CRA loans – borrowers at or below 80% AMI or property located in low- or moderate-income census tract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u="sng" dirty="0">
                <a:hlinkClick r:id="rId3"/>
              </a:rPr>
              <a:t>https://geomap.ffiec.gov/FFIECGeocMap/GeocodeMap1.aspx</a:t>
            </a:r>
            <a:endParaRPr lang="en-US" sz="2400" u="sng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Loan benefits include below market rates, low down payment options, and </a:t>
            </a:r>
            <a:r>
              <a:rPr lang="en-US" sz="2800" b="1" i="1" dirty="0"/>
              <a:t>NO</a:t>
            </a:r>
            <a:r>
              <a:rPr lang="en-US" sz="2800" dirty="0"/>
              <a:t> mortgage insurance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658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426</Words>
  <Application>Microsoft Office PowerPoint</Application>
  <PresentationFormat>Widescreen</PresentationFormat>
  <Paragraphs>65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Lora</vt:lpstr>
      <vt:lpstr>Office Theme</vt:lpstr>
      <vt:lpstr>Housing Development Corp. of SW Florida, d/b/a HELP</vt:lpstr>
      <vt:lpstr>PowerPoint Presentation</vt:lpstr>
      <vt:lpstr>HELP (Housing, Education, Lending Programs)</vt:lpstr>
      <vt:lpstr>Homebuyer Education</vt:lpstr>
      <vt:lpstr>Homebuyer Education Topics</vt:lpstr>
      <vt:lpstr>Pre-Purchase Counseling</vt:lpstr>
      <vt:lpstr>Register for Counseling</vt:lpstr>
      <vt:lpstr>Down Payment Assistance</vt:lpstr>
      <vt:lpstr>Specialized Financing</vt:lpstr>
      <vt:lpstr>Fair Housing Act</vt:lpstr>
      <vt:lpstr>Q&amp;A  Thank you for joining us today – we look forward to working with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Collier County Community Land Trust</dc:title>
  <dc:creator>Jenna Buzzacco-Foerster</dc:creator>
  <cp:lastModifiedBy>michael@collierhousing.com</cp:lastModifiedBy>
  <cp:revision>16</cp:revision>
  <dcterms:created xsi:type="dcterms:W3CDTF">2022-11-25T12:21:21Z</dcterms:created>
  <dcterms:modified xsi:type="dcterms:W3CDTF">2024-04-03T15:25:54Z</dcterms:modified>
</cp:coreProperties>
</file>