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17"/>
  </p:notesMasterIdLst>
  <p:handoutMasterIdLst>
    <p:handoutMasterId r:id="rId18"/>
  </p:handoutMasterIdLst>
  <p:sldIdLst>
    <p:sldId id="256" r:id="rId3"/>
    <p:sldId id="259" r:id="rId4"/>
    <p:sldId id="260" r:id="rId5"/>
    <p:sldId id="261" r:id="rId6"/>
    <p:sldId id="262" r:id="rId7"/>
    <p:sldId id="263" r:id="rId8"/>
    <p:sldId id="264" r:id="rId9"/>
    <p:sldId id="266" r:id="rId10"/>
    <p:sldId id="268" r:id="rId11"/>
    <p:sldId id="267" r:id="rId12"/>
    <p:sldId id="269" r:id="rId13"/>
    <p:sldId id="265" r:id="rId14"/>
    <p:sldId id="257" r:id="rId15"/>
    <p:sldId id="258" r:id="rId16"/>
  </p:sldIdLst>
  <p:sldSz cx="9144000" cy="6858000" type="screen4x3"/>
  <p:notesSz cx="6881813" cy="92964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488B"/>
    <a:srgbClr val="1114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3177" tIns="46589" rIns="93177" bIns="46589" rtlCol="0"/>
          <a:lstStyle>
            <a:lvl1pPr algn="r">
              <a:defRPr sz="1200"/>
            </a:lvl1pPr>
          </a:lstStyle>
          <a:p>
            <a:fld id="{209DC4D6-251A-4E32-9F58-5EF63A864BC7}" type="datetimeFigureOut">
              <a:rPr lang="en-US" smtClean="0"/>
              <a:pPr/>
              <a:t>4/5/2024</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8457CA08-D0DF-4B92-803D-2F678DDCE254}"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E1E7E57-1F10-4268-99D2-CEDBAC6DAB5A}" type="datetimeFigureOut">
              <a:rPr lang="en-US" smtClean="0"/>
              <a:pPr/>
              <a:t>4/5/2024</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D2386A3-2E31-4C9B-B0BE-45709ADB984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371600" y="990600"/>
            <a:ext cx="7406640" cy="1472184"/>
          </a:xfrm>
        </p:spPr>
        <p:txBody>
          <a:bodyPr anchor="b"/>
          <a:lstStyle>
            <a:lvl1pPr algn="l">
              <a:defRPr/>
            </a:lvl1pPr>
            <a:extLst/>
          </a:lstStyle>
          <a:p>
            <a:r>
              <a:rPr lang="en-US" noProof="1"/>
              <a:t>Click to edit Master title style</a:t>
            </a:r>
            <a:endParaRPr lang="en-US" dirty="0"/>
          </a:p>
        </p:txBody>
      </p:sp>
      <p:sp>
        <p:nvSpPr>
          <p:cNvPr id="22" name="Subtitle 21"/>
          <p:cNvSpPr>
            <a:spLocks noGrp="1"/>
          </p:cNvSpPr>
          <p:nvPr>
            <p:ph type="subTitle" idx="1"/>
          </p:nvPr>
        </p:nvSpPr>
        <p:spPr>
          <a:xfrm>
            <a:off x="1364411" y="2819400"/>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a:t>Click to edit Master subtitle style</a:t>
            </a:r>
            <a:endParaRPr lang="en-US" dirty="0"/>
          </a:p>
        </p:txBody>
      </p:sp>
      <p:sp>
        <p:nvSpPr>
          <p:cNvPr id="7" name="Date Placeholder 6"/>
          <p:cNvSpPr>
            <a:spLocks noGrp="1"/>
          </p:cNvSpPr>
          <p:nvPr>
            <p:ph type="dt" sz="half" idx="10"/>
          </p:nvPr>
        </p:nvSpPr>
        <p:spPr>
          <a:xfrm>
            <a:off x="3581400" y="6305550"/>
            <a:ext cx="2133600" cy="476250"/>
          </a:xfrm>
          <a:prstGeom prst="rect">
            <a:avLst/>
          </a:prstGeom>
        </p:spPr>
        <p:txBody>
          <a:bodyPr/>
          <a:lstStyle/>
          <a:p>
            <a:fld id="{1A33440A-D04E-4FB0-ACBB-D1FD42651063}" type="datetime1">
              <a:rPr lang="en-US" smtClean="0"/>
              <a:pPr/>
              <a:t>4/5/2024</a:t>
            </a:fld>
            <a:endParaRPr lang="en-US" dirty="0"/>
          </a:p>
        </p:txBody>
      </p:sp>
      <p:sp>
        <p:nvSpPr>
          <p:cNvPr id="20" name="Footer Placeholder 19"/>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10" name="Slide Number Placeholder 9"/>
          <p:cNvSpPr>
            <a:spLocks noGrp="1"/>
          </p:cNvSpPr>
          <p:nvPr>
            <p:ph type="sldNum" sz="quarter" idx="12"/>
          </p:nvPr>
        </p:nvSpPr>
        <p:spPr>
          <a:xfrm>
            <a:off x="8613648" y="6305550"/>
            <a:ext cx="457200" cy="476250"/>
          </a:xfrm>
          <a:prstGeom prst="rect">
            <a:avLst/>
          </a:prstGeom>
        </p:spPr>
        <p:txBody>
          <a:bodyPr/>
          <a:lstStyle/>
          <a:p>
            <a:fld id="{E5C7EF4D-DD50-400C-9F04-EB20CB99416E}" type="slidenum">
              <a:rPr lang="en-US" sz="2800" smtClean="0">
                <a:solidFill>
                  <a:schemeClr val="tx2"/>
                </a:solidFill>
              </a:rPr>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581400" y="6305550"/>
            <a:ext cx="2133600" cy="476250"/>
          </a:xfrm>
          <a:prstGeom prst="rect">
            <a:avLst/>
          </a:prstGeom>
        </p:spPr>
        <p:txBody>
          <a:bodyPr/>
          <a:lstStyle/>
          <a:p>
            <a:fld id="{1A33440A-D04E-4FB0-ACBB-D1FD42651063}" type="datetime1">
              <a:rPr lang="en-US" smtClean="0"/>
              <a:pPr/>
              <a:t>4/5/2024</a:t>
            </a:fld>
            <a:endParaRPr lang="en-US" dirty="0"/>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p>
            <a:fld id="{E5C7EF4D-DD50-400C-9F04-EB20CB99416E}" type="slidenum">
              <a:rPr lang="en-US" sz="2800" smtClean="0">
                <a:solidFill>
                  <a:schemeClr val="tx2"/>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581400" y="6305550"/>
            <a:ext cx="2133600" cy="476250"/>
          </a:xfrm>
          <a:prstGeom prst="rect">
            <a:avLst/>
          </a:prstGeom>
        </p:spPr>
        <p:txBody>
          <a:bodyPr/>
          <a:lstStyle/>
          <a:p>
            <a:fld id="{1A33440A-D04E-4FB0-ACBB-D1FD42651063}" type="datetime1">
              <a:rPr lang="en-US" smtClean="0"/>
              <a:pPr/>
              <a:t>4/5/2024</a:t>
            </a:fld>
            <a:endParaRPr lang="en-US" dirty="0"/>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p>
            <a:fld id="{E5C7EF4D-DD50-400C-9F04-EB20CB99416E}" type="slidenum">
              <a:rPr lang="en-US" sz="2800" smtClean="0">
                <a:solidFill>
                  <a:schemeClr val="tx2"/>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581400" y="6305550"/>
            <a:ext cx="2133600" cy="476250"/>
          </a:xfrm>
          <a:prstGeom prst="rect">
            <a:avLst/>
          </a:prstGeom>
        </p:spPr>
        <p:txBody>
          <a:bodyPr/>
          <a:lstStyle/>
          <a:p>
            <a:fld id="{1A33440A-D04E-4FB0-ACBB-D1FD42651063}" type="datetime1">
              <a:rPr lang="en-US" smtClean="0"/>
              <a:pPr/>
              <a:t>4/5/2024</a:t>
            </a:fld>
            <a:endParaRPr lang="en-US" dirty="0"/>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p>
            <a:fld id="{E5C7EF4D-DD50-400C-9F04-EB20CB99416E}" type="slidenum">
              <a:rPr lang="en-US" sz="2800" smtClean="0">
                <a:solidFill>
                  <a:schemeClr val="tx2"/>
                </a:solidFill>
              </a: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a:xfrm>
            <a:off x="3581400" y="6305550"/>
            <a:ext cx="2133600" cy="476250"/>
          </a:xfrm>
          <a:prstGeom prst="rect">
            <a:avLst/>
          </a:prstGeom>
        </p:spPr>
        <p:txBody>
          <a:bodyPr/>
          <a:lstStyle/>
          <a:p>
            <a:fld id="{619FADA7-12A5-4168-87FD-0A7BA931419B}" type="datetime1">
              <a:rPr lang="en-US" smtClean="0"/>
              <a:pPr/>
              <a:t>4/5/2024</a:t>
            </a:fld>
            <a:endParaRPr lang="en-US" dirty="0"/>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1435608" y="274320"/>
            <a:ext cx="749808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581400" y="6305550"/>
            <a:ext cx="2133600" cy="476250"/>
          </a:xfrm>
          <a:prstGeom prst="rect">
            <a:avLst/>
          </a:prstGeom>
        </p:spPr>
        <p:txBody>
          <a:bodyPr/>
          <a:lstStyle/>
          <a:p>
            <a:fld id="{59FC5A2C-8CF9-418C-929E-59F23F70E5F3}" type="datetime1">
              <a:rPr lang="en-US" smtClean="0"/>
              <a:pPr/>
              <a:t>4/5/2024</a:t>
            </a:fld>
            <a:endParaRPr lang="en-US" dirty="0"/>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581400" y="6305550"/>
            <a:ext cx="2133600" cy="476250"/>
          </a:xfrm>
          <a:prstGeom prst="rect">
            <a:avLst/>
          </a:prstGeom>
        </p:spPr>
        <p:txBody>
          <a:bodyPr/>
          <a:lstStyle/>
          <a:p>
            <a:fld id="{76569BAF-DF50-49A9-A24B-E772F34D4EE8}" type="datetime1">
              <a:rPr lang="en-US" smtClean="0"/>
              <a:pPr/>
              <a:t>4/5/2024</a:t>
            </a:fld>
            <a:endParaRPr lang="en-US" dirty="0"/>
          </a:p>
        </p:txBody>
      </p:sp>
      <p:sp>
        <p:nvSpPr>
          <p:cNvPr id="8" name="Footer Placeholder 7"/>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9" name="Slide Number Placeholder 8"/>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lang="en-US"/>
              <a:t>Click to edit Master title style</a:t>
            </a:r>
            <a:endParaRPr lang="en-US" dirty="0"/>
          </a:p>
        </p:txBody>
      </p:sp>
      <p:sp>
        <p:nvSpPr>
          <p:cNvPr id="3" name="Date Placeholder 2"/>
          <p:cNvSpPr>
            <a:spLocks noGrp="1"/>
          </p:cNvSpPr>
          <p:nvPr>
            <p:ph type="dt" sz="half" idx="10"/>
          </p:nvPr>
        </p:nvSpPr>
        <p:spPr>
          <a:xfrm>
            <a:off x="3581400" y="6305550"/>
            <a:ext cx="2133600" cy="476250"/>
          </a:xfrm>
          <a:prstGeom prst="rect">
            <a:avLst/>
          </a:prstGeom>
        </p:spPr>
        <p:txBody>
          <a:bodyPr/>
          <a:lstStyle/>
          <a:p>
            <a:fld id="{EFE29F9C-0FE7-4725-BBF1-3A439DEFF6B8}" type="datetime1">
              <a:rPr lang="en-US" smtClean="0"/>
              <a:pPr/>
              <a:t>4/5/2024</a:t>
            </a:fld>
            <a:endParaRPr lang="en-US" dirty="0"/>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5" name="Slide Number Placeholder 4"/>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Date Placeholder 1"/>
          <p:cNvSpPr>
            <a:spLocks noGrp="1"/>
          </p:cNvSpPr>
          <p:nvPr>
            <p:ph type="dt" sz="half" idx="10"/>
          </p:nvPr>
        </p:nvSpPr>
        <p:spPr>
          <a:xfrm>
            <a:off x="3581400" y="6305550"/>
            <a:ext cx="2133600" cy="476250"/>
          </a:xfrm>
          <a:prstGeom prst="rect">
            <a:avLst/>
          </a:prstGeom>
        </p:spPr>
        <p:txBody>
          <a:bodyPr/>
          <a:lstStyle/>
          <a:p>
            <a:fld id="{AD192ABE-290F-4556-9BE6-EA283C4356C3}" type="datetime1">
              <a:rPr lang="en-US" smtClean="0"/>
              <a:pPr/>
              <a:t>4/5/2024</a:t>
            </a:fld>
            <a:endParaRPr lang="en-US" dirty="0"/>
          </a:p>
        </p:txBody>
      </p:sp>
      <p:sp>
        <p:nvSpPr>
          <p:cNvPr id="3" name="Footer Placeholder 2"/>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4" name="Slide Number Placeholder 3"/>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extLst/>
          </a:lstStyle>
          <a:p>
            <a:r>
              <a:rPr lang="en-US"/>
              <a:t>Click to edit Master title style</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581400" y="6305550"/>
            <a:ext cx="2133600" cy="476250"/>
          </a:xfrm>
          <a:prstGeom prst="rect">
            <a:avLst/>
          </a:prstGeom>
        </p:spPr>
        <p:txBody>
          <a:bodyPr/>
          <a:lstStyle/>
          <a:p>
            <a:fld id="{92137221-B4EC-499E-8F13-52A4FCD99E36}" type="datetime1">
              <a:rPr lang="en-US" smtClean="0"/>
              <a:pPr/>
              <a:t>4/5/2024</a:t>
            </a:fld>
            <a:endParaRPr lang="en-US" dirty="0"/>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solidFill>
                  <a:srgbClr val="FFFFFF"/>
                </a:solidFill>
              </a: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endParaRPr lang="en-US" dirty="0"/>
          </a:p>
        </p:txBody>
      </p:sp>
      <p:sp>
        <p:nvSpPr>
          <p:cNvPr id="5" name="Date Placeholder 4"/>
          <p:cNvSpPr>
            <a:spLocks noGrp="1"/>
          </p:cNvSpPr>
          <p:nvPr>
            <p:ph type="dt" sz="half" idx="10"/>
          </p:nvPr>
        </p:nvSpPr>
        <p:spPr>
          <a:xfrm>
            <a:off x="3581400" y="6305550"/>
            <a:ext cx="2133600" cy="476250"/>
          </a:xfrm>
          <a:prstGeom prst="rect">
            <a:avLst/>
          </a:prstGeom>
        </p:spPr>
        <p:txBody>
          <a:bodyPr/>
          <a:lstStyle/>
          <a:p>
            <a:fld id="{876F042D-FBEA-40C8-ACF1-388DE857BC66}" type="datetime1">
              <a:rPr lang="en-US" smtClean="0"/>
              <a:pPr/>
              <a:t>4/5/2024</a:t>
            </a:fld>
            <a:endParaRPr lang="en-US" dirty="0"/>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p>
            <a:fld id="{A86442B7-F7A6-44F5-A940-BF91B5A1AE3C}" type="slidenum">
              <a:rPr lang="en-US" smtClean="0">
                <a:solidFill>
                  <a:srgbClr val="FFFFFF"/>
                </a:solidFill>
              </a:rPr>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dirty="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userDrawn="1"/>
        </p:nvSpPr>
        <p:spPr>
          <a:xfrm>
            <a:off x="1012873" y="0"/>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Text Placeholder 8"/>
          <p:cNvSpPr>
            <a:spLocks noGrp="1"/>
          </p:cNvSpPr>
          <p:nvPr>
            <p:ph type="body" idx="1"/>
          </p:nvPr>
        </p:nvSpPr>
        <p:spPr>
          <a:xfrm>
            <a:off x="1447800" y="1828800"/>
            <a:ext cx="7498080" cy="4419600"/>
          </a:xfrm>
          <a:prstGeom prst="rect">
            <a:avLst/>
          </a:prstGeom>
        </p:spPr>
        <p:txBody>
          <a:bodyPr>
            <a:normAutofit/>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Title Placeholder 4"/>
          <p:cNvSpPr>
            <a:spLocks noGrp="1"/>
          </p:cNvSpPr>
          <p:nvPr>
            <p:ph type="title"/>
          </p:nvPr>
        </p:nvSpPr>
        <p:spPr>
          <a:xfrm>
            <a:off x="1447800" y="685800"/>
            <a:ext cx="7498080" cy="1143000"/>
          </a:xfrm>
          <a:prstGeom prst="rect">
            <a:avLst/>
          </a:prstGeom>
        </p:spPr>
        <p:txBody>
          <a:bodyPr anchor="ctr">
            <a:normAutofit/>
          </a:bodyPr>
          <a:lstStyle/>
          <a:p>
            <a:r>
              <a:rPr lang="en-US" noProof="1"/>
              <a:t>Click to edit Master title style</a:t>
            </a:r>
            <a:endParaRPr lang="en-US" dirty="0"/>
          </a:p>
        </p:txBody>
      </p:sp>
      <p:pic>
        <p:nvPicPr>
          <p:cNvPr id="3" name="Picture 2">
            <a:extLst>
              <a:ext uri="{FF2B5EF4-FFF2-40B4-BE49-F238E27FC236}">
                <a16:creationId xmlns:a16="http://schemas.microsoft.com/office/drawing/2014/main" id="{EB4EA1AC-B491-4C32-85E8-37AAB44FA63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53604" y="28888"/>
            <a:ext cx="1492276" cy="628024"/>
          </a:xfrm>
          <a:prstGeom prst="rect">
            <a:avLst/>
          </a:prstGeom>
        </p:spPr>
      </p:pic>
      <p:pic>
        <p:nvPicPr>
          <p:cNvPr id="17" name="Picture 16">
            <a:extLst>
              <a:ext uri="{FF2B5EF4-FFF2-40B4-BE49-F238E27FC236}">
                <a16:creationId xmlns:a16="http://schemas.microsoft.com/office/drawing/2014/main" id="{FC45DD9B-9D4F-442C-809B-0132E62F57B0}"/>
              </a:ext>
            </a:extLst>
          </p:cNvPr>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421764" y="84187"/>
            <a:ext cx="569376" cy="59103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447800" y="1676400"/>
            <a:ext cx="7406640" cy="1472184"/>
          </a:xfrm>
        </p:spPr>
        <p:txBody>
          <a:bodyPr/>
          <a:lstStyle/>
          <a:p>
            <a:pPr algn="ctr"/>
            <a:r>
              <a:rPr lang="en-US" dirty="0"/>
              <a:t>COLLIER COUNTY SHIP PROGRAMS</a:t>
            </a:r>
          </a:p>
        </p:txBody>
      </p:sp>
      <p:sp>
        <p:nvSpPr>
          <p:cNvPr id="6" name="Subtitle 5"/>
          <p:cNvSpPr>
            <a:spLocks noGrp="1"/>
          </p:cNvSpPr>
          <p:nvPr>
            <p:ph type="subTitle" idx="1"/>
          </p:nvPr>
        </p:nvSpPr>
        <p:spPr>
          <a:xfrm>
            <a:off x="1447800" y="3200400"/>
            <a:ext cx="7406640" cy="2362200"/>
          </a:xfrm>
        </p:spPr>
        <p:txBody>
          <a:bodyPr>
            <a:normAutofit/>
          </a:bodyPr>
          <a:lstStyle/>
          <a:p>
            <a:pPr marL="530352" indent="-457200">
              <a:buFont typeface="Arial" panose="020B0604020202020204" pitchFamily="34" charset="0"/>
              <a:buChar char="•"/>
            </a:pPr>
            <a:r>
              <a:rPr lang="en-US" dirty="0"/>
              <a:t>Purchase Assistance</a:t>
            </a:r>
          </a:p>
          <a:p>
            <a:pPr marL="530352" indent="-457200">
              <a:buFont typeface="Arial" panose="020B0604020202020204" pitchFamily="34" charset="0"/>
              <a:buChar char="•"/>
            </a:pPr>
            <a:r>
              <a:rPr lang="en-US" dirty="0"/>
              <a:t>Owner-Occupied Rehabilitation</a:t>
            </a:r>
          </a:p>
          <a:p>
            <a:pPr marL="530352" indent="-457200">
              <a:buFont typeface="Arial" panose="020B0604020202020204" pitchFamily="34" charset="0"/>
              <a:buChar char="•"/>
            </a:pPr>
            <a:r>
              <a:rPr lang="en-US" dirty="0"/>
              <a:t>New Construction Assistance</a:t>
            </a:r>
          </a:p>
          <a:p>
            <a:pPr marL="530352" indent="-457200">
              <a:buFont typeface="Arial" panose="020B0604020202020204" pitchFamily="34" charset="0"/>
              <a:buChar char="•"/>
            </a:pPr>
            <a:r>
              <a:rPr lang="en-US" dirty="0"/>
              <a:t>Demolition &amp; Replacement of Manufacture Home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C4AC-5A98-E741-B8AF-70A63AB431F2}"/>
              </a:ext>
            </a:extLst>
          </p:cNvPr>
          <p:cNvSpPr>
            <a:spLocks noGrp="1"/>
          </p:cNvSpPr>
          <p:nvPr>
            <p:ph type="title"/>
          </p:nvPr>
        </p:nvSpPr>
        <p:spPr/>
        <p:txBody>
          <a:bodyPr>
            <a:normAutofit fontScale="90000"/>
          </a:bodyPr>
          <a:lstStyle/>
          <a:p>
            <a:pPr algn="ctr"/>
            <a:br>
              <a:rPr lang="en-US" sz="4400" b="1" dirty="0"/>
            </a:br>
            <a:r>
              <a:rPr lang="en-US" sz="4400" b="1" dirty="0"/>
              <a:t>Underwriting Criteria</a:t>
            </a:r>
            <a:br>
              <a:rPr lang="en-US" sz="4400" b="1" dirty="0"/>
            </a:br>
            <a:endParaRPr lang="en-US" dirty="0"/>
          </a:p>
        </p:txBody>
      </p:sp>
      <p:sp>
        <p:nvSpPr>
          <p:cNvPr id="3" name="Content Placeholder 2">
            <a:extLst>
              <a:ext uri="{FF2B5EF4-FFF2-40B4-BE49-F238E27FC236}">
                <a16:creationId xmlns:a16="http://schemas.microsoft.com/office/drawing/2014/main" id="{D79D0C23-D553-A48D-B6B8-C6BEA5BA7959}"/>
              </a:ext>
            </a:extLst>
          </p:cNvPr>
          <p:cNvSpPr>
            <a:spLocks noGrp="1"/>
          </p:cNvSpPr>
          <p:nvPr>
            <p:ph idx="1"/>
          </p:nvPr>
        </p:nvSpPr>
        <p:spPr/>
        <p:txBody>
          <a:bodyPr>
            <a:normAutofit fontScale="85000" lnSpcReduction="10000"/>
          </a:bodyPr>
          <a:lstStyle/>
          <a:p>
            <a:r>
              <a:rPr lang="en-US" sz="3200" kern="1400" spc="-25" dirty="0">
                <a:ln>
                  <a:noFill/>
                </a:ln>
                <a:effectLst/>
                <a:latin typeface="Arial" panose="020B0604020202020204" pitchFamily="34" charset="0"/>
              </a:rPr>
              <a:t>Assistance can be used only on single-family homes, townhomes &amp; condominium units located within unincorporated Collier County, City of Naples, City of Marco and Everglades City. </a:t>
            </a:r>
          </a:p>
          <a:p>
            <a:endParaRPr lang="en-US" kern="1400" spc="-25" dirty="0">
              <a:latin typeface="Arial" panose="020B0604020202020204" pitchFamily="34" charset="0"/>
            </a:endParaRPr>
          </a:p>
          <a:p>
            <a:pPr>
              <a:buClrTx/>
            </a:pPr>
            <a:r>
              <a:rPr lang="en-US" sz="3200" b="0" i="0" u="none" strike="noStrike" baseline="0" dirty="0">
                <a:solidFill>
                  <a:schemeClr val="tx1"/>
                </a:solidFill>
                <a:latin typeface="Arial" panose="020B0604020202020204" pitchFamily="34" charset="0"/>
              </a:rPr>
              <a:t>The maximum sales price cannot exceed 90% of the average area sales price established by the US Treasury Dept, published annually. (Currently, $685,786)</a:t>
            </a:r>
          </a:p>
          <a:p>
            <a:pPr marR="91850" algn="just">
              <a:buClrTx/>
            </a:pPr>
            <a:endParaRPr lang="en-US" sz="3200" b="0" i="0" u="none" strike="noStrike" baseline="0" dirty="0">
              <a:solidFill>
                <a:schemeClr val="tx1"/>
              </a:solidFill>
              <a:latin typeface="Arial" panose="020B0604020202020204" pitchFamily="34" charset="0"/>
            </a:endParaRPr>
          </a:p>
          <a:p>
            <a:endParaRPr lang="en-US" sz="3200" kern="1400" spc="-25" dirty="0">
              <a:ln>
                <a:noFill/>
              </a:ln>
              <a:effectLst/>
              <a:latin typeface="Garamond" panose="02020404030301010803" pitchFamily="18" charset="0"/>
            </a:endParaRPr>
          </a:p>
          <a:p>
            <a:endParaRPr lang="en-US" dirty="0"/>
          </a:p>
        </p:txBody>
      </p:sp>
    </p:spTree>
    <p:extLst>
      <p:ext uri="{BB962C8B-B14F-4D97-AF65-F5344CB8AC3E}">
        <p14:creationId xmlns:p14="http://schemas.microsoft.com/office/powerpoint/2010/main" val="3938145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CAFFF-C87F-E79D-E90E-2D6034279004}"/>
              </a:ext>
            </a:extLst>
          </p:cNvPr>
          <p:cNvSpPr>
            <a:spLocks noGrp="1"/>
          </p:cNvSpPr>
          <p:nvPr>
            <p:ph type="title"/>
          </p:nvPr>
        </p:nvSpPr>
        <p:spPr/>
        <p:txBody>
          <a:bodyPr/>
          <a:lstStyle/>
          <a:p>
            <a:pPr algn="ctr"/>
            <a:r>
              <a:rPr lang="en-US" sz="4400" b="1" dirty="0"/>
              <a:t>Underwriting Criteria</a:t>
            </a:r>
            <a:endParaRPr lang="en-US" dirty="0"/>
          </a:p>
        </p:txBody>
      </p:sp>
      <p:sp>
        <p:nvSpPr>
          <p:cNvPr id="3" name="Content Placeholder 2">
            <a:extLst>
              <a:ext uri="{FF2B5EF4-FFF2-40B4-BE49-F238E27FC236}">
                <a16:creationId xmlns:a16="http://schemas.microsoft.com/office/drawing/2014/main" id="{CD67CAEC-6C5D-9A85-BAD4-5141B9FE10E6}"/>
              </a:ext>
            </a:extLst>
          </p:cNvPr>
          <p:cNvSpPr>
            <a:spLocks noGrp="1"/>
          </p:cNvSpPr>
          <p:nvPr>
            <p:ph idx="1"/>
          </p:nvPr>
        </p:nvSpPr>
        <p:spPr/>
        <p:txBody>
          <a:bodyPr/>
          <a:lstStyle/>
          <a:p>
            <a:r>
              <a:rPr lang="en-US" sz="3200" dirty="0">
                <a:latin typeface="+mj-lt"/>
              </a:rPr>
              <a:t>Funds will be issued as a zero-interest, deferred payment loan, which does not require monthly payments. The SHIP loan is payable and due upon sale or transfer of property.  As long as the borrower(s) continue to maintain the assisted property as their primary residence (Homestead), no repayment is required. No repayment is due if sold after thirty (30) years.</a:t>
            </a:r>
          </a:p>
          <a:p>
            <a:endParaRPr lang="en-US" dirty="0"/>
          </a:p>
        </p:txBody>
      </p:sp>
    </p:spTree>
    <p:extLst>
      <p:ext uri="{BB962C8B-B14F-4D97-AF65-F5344CB8AC3E}">
        <p14:creationId xmlns:p14="http://schemas.microsoft.com/office/powerpoint/2010/main" val="1123390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4CAEF-866C-5671-27E6-4FACD4145FCA}"/>
              </a:ext>
            </a:extLst>
          </p:cNvPr>
          <p:cNvSpPr>
            <a:spLocks noGrp="1"/>
          </p:cNvSpPr>
          <p:nvPr>
            <p:ph type="title"/>
          </p:nvPr>
        </p:nvSpPr>
        <p:spPr/>
        <p:txBody>
          <a:bodyPr>
            <a:normAutofit fontScale="90000"/>
          </a:bodyPr>
          <a:lstStyle/>
          <a:p>
            <a:br>
              <a:rPr lang="en-US" sz="4200" b="1" dirty="0"/>
            </a:br>
            <a:r>
              <a:rPr lang="en-US" sz="4200" b="1" dirty="0"/>
              <a:t>Income Eligibility Requirements </a:t>
            </a:r>
            <a:br>
              <a:rPr lang="en-US" sz="4400" b="1" dirty="0"/>
            </a:br>
            <a:endParaRPr lang="en-US" dirty="0"/>
          </a:p>
        </p:txBody>
      </p:sp>
      <p:sp>
        <p:nvSpPr>
          <p:cNvPr id="3" name="Content Placeholder 2">
            <a:extLst>
              <a:ext uri="{FF2B5EF4-FFF2-40B4-BE49-F238E27FC236}">
                <a16:creationId xmlns:a16="http://schemas.microsoft.com/office/drawing/2014/main" id="{119A8BB9-8920-F4C7-F2BB-EC3CF4B734B3}"/>
              </a:ext>
            </a:extLst>
          </p:cNvPr>
          <p:cNvSpPr>
            <a:spLocks noGrp="1"/>
          </p:cNvSpPr>
          <p:nvPr>
            <p:ph idx="1"/>
          </p:nvPr>
        </p:nvSpPr>
        <p:spPr/>
        <p:txBody>
          <a:bodyPr/>
          <a:lstStyle/>
          <a:p>
            <a:endParaRPr lang="en-US" dirty="0"/>
          </a:p>
          <a:p>
            <a:r>
              <a:rPr lang="en-US" sz="3200" dirty="0"/>
              <a:t>To receive this assistance the gross total household income (anticipated for the next 12 months) cannot exceed the income limits adjusted for household size set forth below:</a:t>
            </a:r>
          </a:p>
          <a:p>
            <a:endParaRPr lang="en-US" dirty="0"/>
          </a:p>
        </p:txBody>
      </p:sp>
    </p:spTree>
    <p:extLst>
      <p:ext uri="{BB962C8B-B14F-4D97-AF65-F5344CB8AC3E}">
        <p14:creationId xmlns:p14="http://schemas.microsoft.com/office/powerpoint/2010/main" val="1881125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DF870-0ED5-4E11-93A1-1E8C7728CDD0}"/>
              </a:ext>
            </a:extLst>
          </p:cNvPr>
          <p:cNvSpPr>
            <a:spLocks noGrp="1"/>
          </p:cNvSpPr>
          <p:nvPr>
            <p:ph type="ctrTitle"/>
          </p:nvPr>
        </p:nvSpPr>
        <p:spPr>
          <a:xfrm>
            <a:off x="1371600" y="457200"/>
            <a:ext cx="7406640" cy="609600"/>
          </a:xfrm>
        </p:spPr>
        <p:txBody>
          <a:bodyPr>
            <a:normAutofit fontScale="90000"/>
          </a:bodyPr>
          <a:lstStyle/>
          <a:p>
            <a:pPr algn="ctr"/>
            <a:r>
              <a:rPr lang="en-US" dirty="0"/>
              <a:t>2023 Income Limits</a:t>
            </a:r>
          </a:p>
        </p:txBody>
      </p:sp>
      <p:graphicFrame>
        <p:nvGraphicFramePr>
          <p:cNvPr id="4" name="Table 3">
            <a:extLst>
              <a:ext uri="{FF2B5EF4-FFF2-40B4-BE49-F238E27FC236}">
                <a16:creationId xmlns:a16="http://schemas.microsoft.com/office/drawing/2014/main" id="{F10FB11F-2165-45B6-962C-0383282DDCB0}"/>
              </a:ext>
            </a:extLst>
          </p:cNvPr>
          <p:cNvGraphicFramePr>
            <a:graphicFrameLocks noGrp="1"/>
          </p:cNvGraphicFramePr>
          <p:nvPr>
            <p:extLst>
              <p:ext uri="{D42A27DB-BD31-4B8C-83A1-F6EECF244321}">
                <p14:modId xmlns:p14="http://schemas.microsoft.com/office/powerpoint/2010/main" val="4241544479"/>
              </p:ext>
            </p:extLst>
          </p:nvPr>
        </p:nvGraphicFramePr>
        <p:xfrm>
          <a:off x="1676400" y="1752601"/>
          <a:ext cx="6934202" cy="5029200"/>
        </p:xfrm>
        <a:graphic>
          <a:graphicData uri="http://schemas.openxmlformats.org/drawingml/2006/table">
            <a:tbl>
              <a:tblPr firstRow="1" firstCol="1" bandRow="1">
                <a:tableStyleId>{5C22544A-7EE6-4342-B048-85BDC9FD1C3A}</a:tableStyleId>
              </a:tblPr>
              <a:tblGrid>
                <a:gridCol w="1371600">
                  <a:extLst>
                    <a:ext uri="{9D8B030D-6E8A-4147-A177-3AD203B41FA5}">
                      <a16:colId xmlns:a16="http://schemas.microsoft.com/office/drawing/2014/main" val="2544501009"/>
                    </a:ext>
                  </a:extLst>
                </a:gridCol>
                <a:gridCol w="2057400">
                  <a:extLst>
                    <a:ext uri="{9D8B030D-6E8A-4147-A177-3AD203B41FA5}">
                      <a16:colId xmlns:a16="http://schemas.microsoft.com/office/drawing/2014/main" val="1086314466"/>
                    </a:ext>
                  </a:extLst>
                </a:gridCol>
                <a:gridCol w="1571800">
                  <a:extLst>
                    <a:ext uri="{9D8B030D-6E8A-4147-A177-3AD203B41FA5}">
                      <a16:colId xmlns:a16="http://schemas.microsoft.com/office/drawing/2014/main" val="2797078960"/>
                    </a:ext>
                  </a:extLst>
                </a:gridCol>
                <a:gridCol w="1933402">
                  <a:extLst>
                    <a:ext uri="{9D8B030D-6E8A-4147-A177-3AD203B41FA5}">
                      <a16:colId xmlns:a16="http://schemas.microsoft.com/office/drawing/2014/main" val="2004768104"/>
                    </a:ext>
                  </a:extLst>
                </a:gridCol>
              </a:tblGrid>
              <a:tr h="1739274">
                <a:tc>
                  <a:txBody>
                    <a:bodyPr/>
                    <a:lstStyle/>
                    <a:p>
                      <a:pPr marL="0" marR="0" algn="l">
                        <a:lnSpc>
                          <a:spcPct val="107000"/>
                        </a:lnSpc>
                        <a:spcBef>
                          <a:spcPts val="0"/>
                        </a:spcBef>
                        <a:spcAft>
                          <a:spcPts val="0"/>
                        </a:spcAft>
                      </a:pPr>
                      <a:r>
                        <a:rPr lang="en-US" sz="2000" dirty="0">
                          <a:effectLst/>
                        </a:rPr>
                        <a:t>House-Hold Size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Very-Low Income</a:t>
                      </a:r>
                    </a:p>
                    <a:p>
                      <a:pPr marL="0" marR="0" algn="ctr">
                        <a:lnSpc>
                          <a:spcPct val="107000"/>
                        </a:lnSpc>
                        <a:spcBef>
                          <a:spcPts val="0"/>
                        </a:spcBef>
                        <a:spcAft>
                          <a:spcPts val="0"/>
                        </a:spcAft>
                      </a:pPr>
                      <a:r>
                        <a:rPr lang="en-US" sz="2000" dirty="0">
                          <a:effectLst/>
                        </a:rPr>
                        <a:t>50%</a:t>
                      </a: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Max Award $50,000</a:t>
                      </a:r>
                    </a:p>
                  </a:txBody>
                  <a:tcPr marL="68580" marR="68580" marT="0" marB="0"/>
                </a:tc>
                <a:tc>
                  <a:txBody>
                    <a:bodyPr/>
                    <a:lstStyle/>
                    <a:p>
                      <a:pPr marL="0" marR="0" algn="ctr">
                        <a:lnSpc>
                          <a:spcPct val="107000"/>
                        </a:lnSpc>
                        <a:spcBef>
                          <a:spcPts val="0"/>
                        </a:spcBef>
                        <a:spcAft>
                          <a:spcPts val="0"/>
                        </a:spcAft>
                      </a:pPr>
                      <a:r>
                        <a:rPr lang="en-US" sz="2000" dirty="0">
                          <a:effectLst/>
                        </a:rPr>
                        <a:t>Low Income</a:t>
                      </a:r>
                    </a:p>
                    <a:p>
                      <a:pPr marL="0" marR="0" algn="ctr">
                        <a:lnSpc>
                          <a:spcPct val="107000"/>
                        </a:lnSpc>
                        <a:spcBef>
                          <a:spcPts val="0"/>
                        </a:spcBef>
                        <a:spcAft>
                          <a:spcPts val="0"/>
                        </a:spcAft>
                      </a:pPr>
                      <a:r>
                        <a:rPr lang="en-US" sz="2000" dirty="0">
                          <a:effectLst/>
                        </a:rPr>
                        <a:t>80%</a:t>
                      </a: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Max Award $30,000</a:t>
                      </a:r>
                    </a:p>
                  </a:txBody>
                  <a:tcPr marL="68580" marR="68580" marT="0" marB="0"/>
                </a:tc>
                <a:tc>
                  <a:txBody>
                    <a:bodyPr/>
                    <a:lstStyle/>
                    <a:p>
                      <a:pPr marL="0" marR="0" algn="ctr">
                        <a:lnSpc>
                          <a:spcPct val="107000"/>
                        </a:lnSpc>
                        <a:spcBef>
                          <a:spcPts val="0"/>
                        </a:spcBef>
                        <a:spcAft>
                          <a:spcPts val="0"/>
                        </a:spcAft>
                      </a:pPr>
                      <a:r>
                        <a:rPr lang="en-US" sz="2000" dirty="0">
                          <a:effectLst/>
                        </a:rPr>
                        <a:t>Moderate Income</a:t>
                      </a:r>
                    </a:p>
                    <a:p>
                      <a:pPr marL="0" marR="0" algn="ctr">
                        <a:lnSpc>
                          <a:spcPct val="107000"/>
                        </a:lnSpc>
                        <a:spcBef>
                          <a:spcPts val="0"/>
                        </a:spcBef>
                        <a:spcAft>
                          <a:spcPts val="0"/>
                        </a:spcAft>
                      </a:pPr>
                      <a:r>
                        <a:rPr lang="en-US" sz="2000" dirty="0">
                          <a:effectLst/>
                        </a:rPr>
                        <a:t>120%</a:t>
                      </a: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Max Award $20,000</a:t>
                      </a:r>
                    </a:p>
                  </a:txBody>
                  <a:tcPr marL="68580" marR="68580" marT="0" marB="0"/>
                </a:tc>
                <a:extLst>
                  <a:ext uri="{0D108BD9-81ED-4DB2-BD59-A6C34878D82A}">
                    <a16:rowId xmlns:a16="http://schemas.microsoft.com/office/drawing/2014/main" val="173851219"/>
                  </a:ext>
                </a:extLst>
              </a:tr>
              <a:tr h="548321">
                <a:tc>
                  <a:txBody>
                    <a:bodyPr/>
                    <a:lstStyle/>
                    <a:p>
                      <a:pPr marL="0" marR="0" algn="l">
                        <a:lnSpc>
                          <a:spcPct val="107000"/>
                        </a:lnSpc>
                        <a:spcBef>
                          <a:spcPts val="0"/>
                        </a:spcBef>
                        <a:spcAft>
                          <a:spcPts val="0"/>
                        </a:spcAft>
                      </a:pPr>
                      <a:r>
                        <a:rPr lang="en-US" sz="2000" dirty="0">
                          <a:effectLst/>
                        </a:rPr>
                        <a:t>1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$33,050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$52,850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$79,320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8327848"/>
                  </a:ext>
                </a:extLst>
              </a:tr>
              <a:tr h="548321">
                <a:tc>
                  <a:txBody>
                    <a:bodyPr/>
                    <a:lstStyle/>
                    <a:p>
                      <a:pPr marL="0" marR="0" algn="l">
                        <a:lnSpc>
                          <a:spcPct val="107000"/>
                        </a:lnSpc>
                        <a:spcBef>
                          <a:spcPts val="0"/>
                        </a:spcBef>
                        <a:spcAft>
                          <a:spcPts val="0"/>
                        </a:spcAft>
                      </a:pPr>
                      <a:r>
                        <a:rPr lang="en-US" sz="2000" dirty="0">
                          <a:effectLst/>
                        </a:rPr>
                        <a:t>2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$37,750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$60,400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$90,600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4740182"/>
                  </a:ext>
                </a:extLst>
              </a:tr>
              <a:tr h="548321">
                <a:tc>
                  <a:txBody>
                    <a:bodyPr/>
                    <a:lstStyle/>
                    <a:p>
                      <a:pPr marL="0" marR="0" algn="l">
                        <a:lnSpc>
                          <a:spcPct val="107000"/>
                        </a:lnSpc>
                        <a:spcBef>
                          <a:spcPts val="0"/>
                        </a:spcBef>
                        <a:spcAft>
                          <a:spcPts val="0"/>
                        </a:spcAft>
                      </a:pPr>
                      <a:r>
                        <a:rPr lang="en-US" sz="2000" dirty="0">
                          <a:effectLst/>
                        </a:rPr>
                        <a:t>3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$42,450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$67,950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$101,880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6411264"/>
                  </a:ext>
                </a:extLst>
              </a:tr>
              <a:tr h="548321">
                <a:tc>
                  <a:txBody>
                    <a:bodyPr/>
                    <a:lstStyle/>
                    <a:p>
                      <a:pPr marL="0" marR="0" algn="l">
                        <a:lnSpc>
                          <a:spcPct val="107000"/>
                        </a:lnSpc>
                        <a:spcBef>
                          <a:spcPts val="0"/>
                        </a:spcBef>
                        <a:spcAft>
                          <a:spcPts val="0"/>
                        </a:spcAft>
                      </a:pPr>
                      <a:r>
                        <a:rPr lang="en-US" sz="2000" dirty="0">
                          <a:effectLst/>
                        </a:rPr>
                        <a:t>4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$47,150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$75,450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$113,160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9209956"/>
                  </a:ext>
                </a:extLst>
              </a:tr>
              <a:tr h="548321">
                <a:tc>
                  <a:txBody>
                    <a:bodyPr/>
                    <a:lstStyle/>
                    <a:p>
                      <a:pPr marL="0" marR="0" algn="l">
                        <a:lnSpc>
                          <a:spcPct val="107000"/>
                        </a:lnSpc>
                        <a:spcBef>
                          <a:spcPts val="0"/>
                        </a:spcBef>
                        <a:spcAft>
                          <a:spcPts val="0"/>
                        </a:spcAft>
                      </a:pPr>
                      <a:r>
                        <a:rPr lang="en-US" sz="2000" dirty="0">
                          <a:effectLst/>
                        </a:rPr>
                        <a:t>5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$50,950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$81,500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$122,280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1832576"/>
                  </a:ext>
                </a:extLst>
              </a:tr>
              <a:tr h="548321">
                <a:tc>
                  <a:txBody>
                    <a:bodyPr/>
                    <a:lstStyle/>
                    <a:p>
                      <a:pPr marL="0" marR="0" algn="l">
                        <a:lnSpc>
                          <a:spcPct val="107000"/>
                        </a:lnSpc>
                        <a:spcBef>
                          <a:spcPts val="0"/>
                        </a:spcBef>
                        <a:spcAft>
                          <a:spcPts val="0"/>
                        </a:spcAft>
                      </a:pPr>
                      <a:r>
                        <a:rPr lang="en-US" sz="2000" dirty="0">
                          <a:effectLst/>
                        </a:rPr>
                        <a:t>6 Person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$54,700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$87,550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$131,280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0839685"/>
                  </a:ext>
                </a:extLst>
              </a:tr>
            </a:tbl>
          </a:graphicData>
        </a:graphic>
      </p:graphicFrame>
      <p:sp>
        <p:nvSpPr>
          <p:cNvPr id="6" name="Subtitle 2">
            <a:extLst>
              <a:ext uri="{FF2B5EF4-FFF2-40B4-BE49-F238E27FC236}">
                <a16:creationId xmlns:a16="http://schemas.microsoft.com/office/drawing/2014/main" id="{6B0167AD-FD05-4D0C-8B4B-5D0355CCB604}"/>
              </a:ext>
            </a:extLst>
          </p:cNvPr>
          <p:cNvSpPr>
            <a:spLocks noGrp="1"/>
          </p:cNvSpPr>
          <p:nvPr>
            <p:ph type="subTitle" idx="1"/>
          </p:nvPr>
        </p:nvSpPr>
        <p:spPr>
          <a:xfrm>
            <a:off x="1676400" y="990600"/>
            <a:ext cx="7101840" cy="762000"/>
          </a:xfrm>
        </p:spPr>
        <p:txBody>
          <a:bodyPr>
            <a:noAutofit/>
          </a:bodyPr>
          <a:lstStyle/>
          <a:p>
            <a:r>
              <a:rPr lang="en-US" sz="2000" dirty="0"/>
              <a:t>Annual household income cannot exceed the Area Median Income Limit (AMI) based on family size.</a:t>
            </a:r>
          </a:p>
        </p:txBody>
      </p:sp>
    </p:spTree>
    <p:extLst>
      <p:ext uri="{BB962C8B-B14F-4D97-AF65-F5344CB8AC3E}">
        <p14:creationId xmlns:p14="http://schemas.microsoft.com/office/powerpoint/2010/main" val="3189526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C39F3-D62F-4EA3-AD13-AC3B23BD630D}"/>
              </a:ext>
            </a:extLst>
          </p:cNvPr>
          <p:cNvSpPr>
            <a:spLocks noGrp="1"/>
          </p:cNvSpPr>
          <p:nvPr>
            <p:ph type="ctrTitle"/>
          </p:nvPr>
        </p:nvSpPr>
        <p:spPr>
          <a:xfrm>
            <a:off x="1371600" y="609600"/>
            <a:ext cx="7406640" cy="533400"/>
          </a:xfrm>
        </p:spPr>
        <p:txBody>
          <a:bodyPr>
            <a:normAutofit fontScale="90000"/>
          </a:bodyPr>
          <a:lstStyle/>
          <a:p>
            <a:pPr marL="0" indent="0" algn="ctr">
              <a:buNone/>
            </a:pPr>
            <a:r>
              <a:rPr lang="en-US" sz="4400" b="1" dirty="0"/>
              <a:t>Frequently Asked Questions</a:t>
            </a:r>
          </a:p>
        </p:txBody>
      </p:sp>
      <p:sp>
        <p:nvSpPr>
          <p:cNvPr id="3" name="Subtitle 2">
            <a:extLst>
              <a:ext uri="{FF2B5EF4-FFF2-40B4-BE49-F238E27FC236}">
                <a16:creationId xmlns:a16="http://schemas.microsoft.com/office/drawing/2014/main" id="{A21C6A2F-C8CA-4661-BDFF-7346B893A313}"/>
              </a:ext>
            </a:extLst>
          </p:cNvPr>
          <p:cNvSpPr>
            <a:spLocks noGrp="1"/>
          </p:cNvSpPr>
          <p:nvPr>
            <p:ph type="subTitle" idx="1"/>
          </p:nvPr>
        </p:nvSpPr>
        <p:spPr>
          <a:xfrm>
            <a:off x="1364411" y="1219200"/>
            <a:ext cx="7406640" cy="5334000"/>
          </a:xfrm>
        </p:spPr>
        <p:txBody>
          <a:bodyPr>
            <a:normAutofit fontScale="25000" lnSpcReduction="20000"/>
          </a:bodyPr>
          <a:lstStyle/>
          <a:p>
            <a:pPr marL="0" indent="0">
              <a:buNone/>
            </a:pPr>
            <a:r>
              <a:rPr lang="en-US" sz="9600" b="1" dirty="0">
                <a:latin typeface="Arial" panose="020B0604020202020204" pitchFamily="34" charset="0"/>
                <a:cs typeface="Arial" panose="020B0604020202020204" pitchFamily="34" charset="0"/>
              </a:rPr>
              <a:t>Q: Is there a debt-to-income requirement?</a:t>
            </a:r>
          </a:p>
          <a:p>
            <a:pPr marL="0" indent="0">
              <a:buNone/>
            </a:pPr>
            <a:r>
              <a:rPr lang="en-US" sz="9600" b="1" dirty="0">
                <a:latin typeface="Arial" panose="020B0604020202020204" pitchFamily="34" charset="0"/>
                <a:cs typeface="Arial" panose="020B0604020202020204" pitchFamily="34" charset="0"/>
              </a:rPr>
              <a:t>	</a:t>
            </a:r>
            <a:r>
              <a:rPr lang="en-US" sz="9600" dirty="0">
                <a:solidFill>
                  <a:srgbClr val="0070C0"/>
                </a:solidFill>
                <a:latin typeface="Arial" panose="020B0604020202020204" pitchFamily="34" charset="0"/>
                <a:cs typeface="Arial" panose="020B0604020202020204" pitchFamily="34" charset="0"/>
              </a:rPr>
              <a:t>A: Yes, there is a front-end ratio of 32% and a back-end ratio of 45%. </a:t>
            </a:r>
          </a:p>
          <a:p>
            <a:pPr marL="0" indent="0">
              <a:buNone/>
            </a:pPr>
            <a:r>
              <a:rPr lang="en-US" sz="9600" b="1" dirty="0">
                <a:latin typeface="Arial" panose="020B0604020202020204" pitchFamily="34" charset="0"/>
                <a:cs typeface="Arial" panose="020B0604020202020204" pitchFamily="34" charset="0"/>
              </a:rPr>
              <a:t>Q: Is there a credit score requirement?</a:t>
            </a:r>
          </a:p>
          <a:p>
            <a:pPr marL="0" indent="0">
              <a:buNone/>
            </a:pPr>
            <a:r>
              <a:rPr lang="en-US" sz="9600" dirty="0">
                <a:latin typeface="Arial" panose="020B0604020202020204" pitchFamily="34" charset="0"/>
                <a:cs typeface="Arial" panose="020B0604020202020204" pitchFamily="34" charset="0"/>
              </a:rPr>
              <a:t>	</a:t>
            </a:r>
            <a:r>
              <a:rPr lang="en-US" sz="9600" dirty="0">
                <a:solidFill>
                  <a:srgbClr val="0070C0"/>
                </a:solidFill>
                <a:latin typeface="Arial" panose="020B0604020202020204" pitchFamily="34" charset="0"/>
                <a:cs typeface="Arial" panose="020B0604020202020204" pitchFamily="34" charset="0"/>
              </a:rPr>
              <a:t>A: Not for Collier County but the Lender requires a minimum credit score</a:t>
            </a:r>
          </a:p>
          <a:p>
            <a:pPr marL="0" indent="0">
              <a:buNone/>
            </a:pPr>
            <a:r>
              <a:rPr lang="en-US" sz="9600" b="1" dirty="0">
                <a:latin typeface="Arial" panose="020B0604020202020204" pitchFamily="34" charset="0"/>
                <a:cs typeface="Arial" panose="020B0604020202020204" pitchFamily="34" charset="0"/>
              </a:rPr>
              <a:t>Q: Is there a maximum home price?</a:t>
            </a:r>
          </a:p>
          <a:p>
            <a:pPr marL="0" indent="0">
              <a:buNone/>
            </a:pPr>
            <a:r>
              <a:rPr lang="en-US" sz="9600" dirty="0">
                <a:latin typeface="Arial" panose="020B0604020202020204" pitchFamily="34" charset="0"/>
                <a:cs typeface="Arial" panose="020B0604020202020204" pitchFamily="34" charset="0"/>
              </a:rPr>
              <a:t>	</a:t>
            </a:r>
            <a:r>
              <a:rPr lang="en-US" sz="9600" dirty="0">
                <a:solidFill>
                  <a:srgbClr val="0070C0"/>
                </a:solidFill>
                <a:latin typeface="Arial" panose="020B0604020202020204" pitchFamily="34" charset="0"/>
                <a:cs typeface="Arial" panose="020B0604020202020204" pitchFamily="34" charset="0"/>
              </a:rPr>
              <a:t>A: Yes, the maximum purchase price is:    $685,786</a:t>
            </a:r>
          </a:p>
          <a:p>
            <a:pPr marL="0" indent="0">
              <a:buNone/>
            </a:pPr>
            <a:r>
              <a:rPr lang="en-US" sz="9600" b="1" dirty="0">
                <a:latin typeface="Arial" panose="020B0604020202020204" pitchFamily="34" charset="0"/>
                <a:cs typeface="Arial" panose="020B0604020202020204" pitchFamily="34" charset="0"/>
              </a:rPr>
              <a:t>Q: How do I get the funds?</a:t>
            </a:r>
          </a:p>
          <a:p>
            <a:pPr marL="0" indent="0">
              <a:buNone/>
            </a:pPr>
            <a:r>
              <a:rPr lang="en-US" sz="9600" b="1" dirty="0">
                <a:latin typeface="Arial" panose="020B0604020202020204" pitchFamily="34" charset="0"/>
                <a:cs typeface="Arial" panose="020B0604020202020204" pitchFamily="34" charset="0"/>
              </a:rPr>
              <a:t>	</a:t>
            </a:r>
            <a:r>
              <a:rPr lang="en-US" sz="9600" dirty="0">
                <a:solidFill>
                  <a:srgbClr val="0070C0"/>
                </a:solidFill>
                <a:latin typeface="Arial" panose="020B0604020202020204" pitchFamily="34" charset="0"/>
                <a:cs typeface="Arial" panose="020B0604020202020204" pitchFamily="34" charset="0"/>
              </a:rPr>
              <a:t>A: Funds are delivered to the Closing Agent at the time of purchase</a:t>
            </a:r>
            <a:endParaRPr lang="en-US" sz="9600" b="1" dirty="0">
              <a:latin typeface="Arial" panose="020B0604020202020204" pitchFamily="34" charset="0"/>
              <a:cs typeface="Arial" panose="020B0604020202020204" pitchFamily="34" charset="0"/>
            </a:endParaRPr>
          </a:p>
          <a:p>
            <a:pPr marL="0" indent="0">
              <a:buNone/>
            </a:pPr>
            <a:r>
              <a:rPr lang="en-US" sz="10000"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340694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CED3C-EB96-4B9B-845D-39C049660B23}"/>
              </a:ext>
            </a:extLst>
          </p:cNvPr>
          <p:cNvSpPr>
            <a:spLocks noGrp="1"/>
          </p:cNvSpPr>
          <p:nvPr>
            <p:ph type="ctrTitle"/>
          </p:nvPr>
        </p:nvSpPr>
        <p:spPr>
          <a:xfrm>
            <a:off x="1371600" y="685800"/>
            <a:ext cx="7406640" cy="762000"/>
          </a:xfrm>
        </p:spPr>
        <p:txBody>
          <a:bodyPr/>
          <a:lstStyle/>
          <a:p>
            <a:r>
              <a:rPr lang="en-US" dirty="0"/>
              <a:t>Owner-Occupied Rehabilitation</a:t>
            </a:r>
          </a:p>
        </p:txBody>
      </p:sp>
      <p:sp>
        <p:nvSpPr>
          <p:cNvPr id="3" name="Subtitle 2">
            <a:extLst>
              <a:ext uri="{FF2B5EF4-FFF2-40B4-BE49-F238E27FC236}">
                <a16:creationId xmlns:a16="http://schemas.microsoft.com/office/drawing/2014/main" id="{4DDD7DB0-857C-415A-9773-017EF602EAAC}"/>
              </a:ext>
            </a:extLst>
          </p:cNvPr>
          <p:cNvSpPr>
            <a:spLocks noGrp="1"/>
          </p:cNvSpPr>
          <p:nvPr>
            <p:ph type="subTitle" idx="1"/>
          </p:nvPr>
        </p:nvSpPr>
        <p:spPr>
          <a:xfrm>
            <a:off x="1364411" y="1524000"/>
            <a:ext cx="7406640" cy="5105400"/>
          </a:xfrm>
        </p:spPr>
        <p:txBody>
          <a:bodyPr>
            <a:normAutofit fontScale="77500" lnSpcReduction="20000"/>
          </a:bodyPr>
          <a:lstStyle/>
          <a:p>
            <a:pPr marL="0" marR="0" indent="0" algn="l">
              <a:lnSpc>
                <a:spcPct val="120000"/>
              </a:lnSpc>
              <a:spcBef>
                <a:spcPts val="0"/>
              </a:spcBef>
              <a:spcAft>
                <a:spcPts val="1200"/>
              </a:spcAft>
            </a:pPr>
            <a:r>
              <a:rPr lang="en-US" sz="1900" kern="1400" spc="-25" dirty="0">
                <a:ln>
                  <a:noFill/>
                </a:ln>
                <a:solidFill>
                  <a:srgbClr val="11488B"/>
                </a:solidFill>
                <a:effectLst/>
                <a:latin typeface="Arial" panose="020B0604020202020204" pitchFamily="34" charset="0"/>
              </a:rPr>
              <a:t>This program provides interest-free, deferred loans up to $52,500 to assist eligible homeowners in unincorporated Collier County, the City of Naples, the City of Marco Island, or Everglades City with rehabilitation or repair of their single-family homes, townhomes, or condominium units. Mobile homes built prior to July 13, 1994, do not qualify for assistance.  </a:t>
            </a:r>
            <a:endParaRPr lang="en-US" sz="1900" kern="1400" spc="-25" dirty="0">
              <a:ln>
                <a:noFill/>
              </a:ln>
              <a:solidFill>
                <a:srgbClr val="11488B"/>
              </a:solidFill>
              <a:effectLst/>
              <a:latin typeface="Garamond" panose="02020404030301010803" pitchFamily="18" charset="0"/>
            </a:endParaRPr>
          </a:p>
          <a:p>
            <a:pPr marL="0" marR="0" indent="0" algn="l">
              <a:lnSpc>
                <a:spcPct val="120000"/>
              </a:lnSpc>
              <a:spcBef>
                <a:spcPts val="0"/>
              </a:spcBef>
              <a:spcAft>
                <a:spcPts val="1200"/>
              </a:spcAft>
            </a:pPr>
            <a:r>
              <a:rPr lang="en-US" sz="1900" kern="1400" spc="-25" dirty="0">
                <a:ln>
                  <a:noFill/>
                </a:ln>
                <a:solidFill>
                  <a:srgbClr val="11488B"/>
                </a:solidFill>
                <a:effectLst/>
                <a:latin typeface="Arial" panose="020B0604020202020204" pitchFamily="34" charset="0"/>
              </a:rPr>
              <a:t>The rehabilitated property value cannot exceed 90% of the assessed value as determined by the Collier County Property Appraiser’s Office, including after repairs. </a:t>
            </a:r>
            <a:endParaRPr lang="en-US" sz="1900" kern="1400" spc="-25" dirty="0">
              <a:ln>
                <a:noFill/>
              </a:ln>
              <a:solidFill>
                <a:srgbClr val="11488B"/>
              </a:solidFill>
              <a:effectLst/>
              <a:latin typeface="Garamond" panose="02020404030301010803" pitchFamily="18" charset="0"/>
            </a:endParaRPr>
          </a:p>
          <a:p>
            <a:pPr marL="0" marR="0" indent="0" algn="l">
              <a:lnSpc>
                <a:spcPct val="120000"/>
              </a:lnSpc>
              <a:spcBef>
                <a:spcPts val="0"/>
              </a:spcBef>
              <a:spcAft>
                <a:spcPts val="600"/>
              </a:spcAft>
            </a:pPr>
            <a:r>
              <a:rPr lang="en-US" sz="1900" kern="1400" spc="-25" dirty="0">
                <a:ln>
                  <a:noFill/>
                </a:ln>
                <a:solidFill>
                  <a:srgbClr val="11488B"/>
                </a:solidFill>
                <a:effectLst/>
                <a:latin typeface="Arial" panose="020B0604020202020204" pitchFamily="34" charset="0"/>
              </a:rPr>
              <a:t>A Promissory Note will be secured by a Second Mortgage payable to Collier County when you rent your home, sell your home, refinance your home, or lose your homestead exemption. One-third of the loan is forgiven every five years. </a:t>
            </a:r>
            <a:endParaRPr lang="en-US" sz="1900" kern="1400" spc="-25" dirty="0">
              <a:ln>
                <a:noFill/>
              </a:ln>
              <a:solidFill>
                <a:srgbClr val="11488B"/>
              </a:solidFill>
              <a:effectLst/>
              <a:latin typeface="Garamond" panose="02020404030301010803" pitchFamily="18" charset="0"/>
            </a:endParaRPr>
          </a:p>
          <a:p>
            <a:pPr marL="0" marR="0" indent="0" algn="l">
              <a:lnSpc>
                <a:spcPct val="120000"/>
              </a:lnSpc>
              <a:spcBef>
                <a:spcPts val="0"/>
              </a:spcBef>
              <a:spcAft>
                <a:spcPts val="600"/>
              </a:spcAft>
            </a:pPr>
            <a:r>
              <a:rPr lang="en-US" sz="1900" b="1" kern="1400" spc="-25" dirty="0">
                <a:ln>
                  <a:noFill/>
                </a:ln>
                <a:solidFill>
                  <a:srgbClr val="11488B"/>
                </a:solidFill>
                <a:effectLst/>
                <a:latin typeface="Arial" panose="020B0604020202020204" pitchFamily="34" charset="0"/>
              </a:rPr>
              <a:t>Applicant shall: </a:t>
            </a:r>
            <a:endParaRPr lang="en-US" sz="1900" b="1" kern="1400" spc="-25" dirty="0">
              <a:ln>
                <a:noFill/>
              </a:ln>
              <a:solidFill>
                <a:srgbClr val="11488B"/>
              </a:solidFill>
              <a:effectLst/>
              <a:latin typeface="Garamond" panose="02020404030301010803" pitchFamily="18" charset="0"/>
            </a:endParaRPr>
          </a:p>
          <a:p>
            <a:pPr marL="228600" marR="0" indent="-228600" algn="l">
              <a:lnSpc>
                <a:spcPct val="120000"/>
              </a:lnSpc>
              <a:spcBef>
                <a:spcPts val="0"/>
              </a:spcBef>
              <a:spcAft>
                <a:spcPts val="500"/>
              </a:spcAft>
            </a:pPr>
            <a:r>
              <a:rPr lang="en-US" sz="1900" kern="1400" spc="-25" dirty="0">
                <a:ln>
                  <a:noFill/>
                </a:ln>
                <a:solidFill>
                  <a:srgbClr val="11488B"/>
                </a:solidFill>
                <a:effectLst/>
                <a:latin typeface="Symbol" panose="05050102010706020507" pitchFamily="18" charset="2"/>
              </a:rPr>
              <a:t>·</a:t>
            </a:r>
            <a:r>
              <a:rPr lang="en-US" sz="1900" kern="1400" spc="-25" dirty="0">
                <a:ln>
                  <a:noFill/>
                </a:ln>
                <a:solidFill>
                  <a:srgbClr val="11488B"/>
                </a:solidFill>
                <a:effectLst/>
                <a:latin typeface="Garamond" panose="02020404030301010803" pitchFamily="18" charset="0"/>
              </a:rPr>
              <a:t> </a:t>
            </a:r>
            <a:r>
              <a:rPr lang="en-US" sz="1900" kern="1400" spc="-25" dirty="0">
                <a:ln>
                  <a:noFill/>
                </a:ln>
                <a:solidFill>
                  <a:srgbClr val="11488B"/>
                </a:solidFill>
                <a:effectLst/>
                <a:latin typeface="Arial" panose="020B0604020202020204" pitchFamily="34" charset="0"/>
              </a:rPr>
              <a:t>Own or have a mortgage for at least twelve months.</a:t>
            </a:r>
            <a:endParaRPr lang="en-US" sz="1900" kern="1400" spc="-25" dirty="0">
              <a:ln>
                <a:noFill/>
              </a:ln>
              <a:solidFill>
                <a:srgbClr val="11488B"/>
              </a:solidFill>
              <a:effectLst/>
              <a:latin typeface="Garamond" panose="02020404030301010803" pitchFamily="18" charset="0"/>
            </a:endParaRPr>
          </a:p>
          <a:p>
            <a:pPr marL="228600" marR="0" indent="-228600" algn="l">
              <a:lnSpc>
                <a:spcPct val="120000"/>
              </a:lnSpc>
              <a:spcBef>
                <a:spcPts val="0"/>
              </a:spcBef>
              <a:spcAft>
                <a:spcPts val="500"/>
              </a:spcAft>
            </a:pPr>
            <a:r>
              <a:rPr lang="en-US" sz="1900" kern="1400" spc="-25" dirty="0">
                <a:ln>
                  <a:noFill/>
                </a:ln>
                <a:solidFill>
                  <a:srgbClr val="11488B"/>
                </a:solidFill>
                <a:effectLst/>
                <a:latin typeface="Symbol" panose="05050102010706020507" pitchFamily="18" charset="2"/>
              </a:rPr>
              <a:t>·</a:t>
            </a:r>
            <a:r>
              <a:rPr lang="en-US" sz="1900" kern="1400" spc="-25" dirty="0">
                <a:ln>
                  <a:noFill/>
                </a:ln>
                <a:solidFill>
                  <a:srgbClr val="11488B"/>
                </a:solidFill>
                <a:effectLst/>
                <a:latin typeface="Garamond" panose="02020404030301010803" pitchFamily="18" charset="0"/>
              </a:rPr>
              <a:t> </a:t>
            </a:r>
            <a:r>
              <a:rPr lang="en-US" sz="1900" kern="1400" spc="-25" dirty="0">
                <a:ln>
                  <a:noFill/>
                </a:ln>
                <a:solidFill>
                  <a:srgbClr val="11488B"/>
                </a:solidFill>
                <a:effectLst/>
                <a:latin typeface="Arial" panose="020B0604020202020204" pitchFamily="34" charset="0"/>
              </a:rPr>
              <a:t>Household income must be within the income limits established by the program.</a:t>
            </a:r>
            <a:endParaRPr lang="en-US" sz="1900" kern="1400" spc="-25" dirty="0">
              <a:ln>
                <a:noFill/>
              </a:ln>
              <a:solidFill>
                <a:srgbClr val="11488B"/>
              </a:solidFill>
              <a:effectLst/>
              <a:latin typeface="Garamond" panose="02020404030301010803" pitchFamily="18" charset="0"/>
            </a:endParaRPr>
          </a:p>
          <a:p>
            <a:pPr marL="228600" marR="0" indent="-228600" algn="l">
              <a:lnSpc>
                <a:spcPct val="120000"/>
              </a:lnSpc>
              <a:spcBef>
                <a:spcPts val="0"/>
              </a:spcBef>
              <a:spcAft>
                <a:spcPts val="500"/>
              </a:spcAft>
            </a:pPr>
            <a:r>
              <a:rPr lang="en-US" sz="1900" kern="1400" spc="-25" dirty="0">
                <a:ln>
                  <a:noFill/>
                </a:ln>
                <a:solidFill>
                  <a:srgbClr val="11488B"/>
                </a:solidFill>
                <a:effectLst/>
                <a:latin typeface="Symbol" panose="05050102010706020507" pitchFamily="18" charset="2"/>
              </a:rPr>
              <a:t>·</a:t>
            </a:r>
            <a:r>
              <a:rPr lang="en-US" sz="1900" kern="1400" spc="-25" dirty="0">
                <a:ln>
                  <a:noFill/>
                </a:ln>
                <a:solidFill>
                  <a:srgbClr val="11488B"/>
                </a:solidFill>
                <a:effectLst/>
                <a:latin typeface="Garamond" panose="02020404030301010803" pitchFamily="18" charset="0"/>
              </a:rPr>
              <a:t> </a:t>
            </a:r>
            <a:r>
              <a:rPr lang="en-US" sz="1900" kern="1400" spc="-25" dirty="0">
                <a:ln>
                  <a:noFill/>
                </a:ln>
                <a:solidFill>
                  <a:srgbClr val="11488B"/>
                </a:solidFill>
                <a:effectLst/>
                <a:latin typeface="Arial" panose="020B0604020202020204" pitchFamily="34" charset="0"/>
              </a:rPr>
              <a:t>Proof of mortgage or deed as well as legal residency or citizenship status will be required.</a:t>
            </a:r>
            <a:endParaRPr lang="en-US" sz="1900" kern="1400" spc="-25" dirty="0">
              <a:ln>
                <a:noFill/>
              </a:ln>
              <a:solidFill>
                <a:srgbClr val="11488B"/>
              </a:solidFill>
              <a:effectLst/>
              <a:latin typeface="Garamond" panose="02020404030301010803" pitchFamily="18" charset="0"/>
            </a:endParaRPr>
          </a:p>
          <a:p>
            <a:pPr marL="228600" marR="0" indent="-228600" algn="l">
              <a:lnSpc>
                <a:spcPct val="120000"/>
              </a:lnSpc>
              <a:spcBef>
                <a:spcPts val="0"/>
              </a:spcBef>
              <a:spcAft>
                <a:spcPts val="500"/>
              </a:spcAft>
            </a:pPr>
            <a:r>
              <a:rPr lang="en-US" sz="1900" kern="1400" spc="-25" dirty="0">
                <a:ln>
                  <a:noFill/>
                </a:ln>
                <a:solidFill>
                  <a:srgbClr val="11488B"/>
                </a:solidFill>
                <a:effectLst/>
                <a:latin typeface="Symbol" panose="05050102010706020507" pitchFamily="18" charset="2"/>
              </a:rPr>
              <a:t>·</a:t>
            </a:r>
            <a:r>
              <a:rPr lang="en-US" sz="1900" kern="1400" spc="-25" dirty="0">
                <a:ln>
                  <a:noFill/>
                </a:ln>
                <a:solidFill>
                  <a:srgbClr val="11488B"/>
                </a:solidFill>
                <a:effectLst/>
                <a:latin typeface="Garamond" panose="02020404030301010803" pitchFamily="18" charset="0"/>
              </a:rPr>
              <a:t> </a:t>
            </a:r>
            <a:r>
              <a:rPr lang="en-US" sz="1900" kern="1400" spc="-25" dirty="0">
                <a:ln>
                  <a:noFill/>
                </a:ln>
                <a:solidFill>
                  <a:srgbClr val="11488B"/>
                </a:solidFill>
                <a:effectLst/>
                <a:latin typeface="Arial" panose="020B0604020202020204" pitchFamily="34" charset="0"/>
              </a:rPr>
              <a:t>Be current on your mortgage and not have had more than one late payment in the past twelve months. </a:t>
            </a:r>
            <a:endParaRPr lang="en-US" sz="1900" kern="1400" spc="-25" dirty="0">
              <a:ln>
                <a:noFill/>
              </a:ln>
              <a:solidFill>
                <a:srgbClr val="11488B"/>
              </a:solidFill>
              <a:effectLst/>
              <a:latin typeface="Garamond" panose="02020404030301010803" pitchFamily="18" charset="0"/>
            </a:endParaRPr>
          </a:p>
          <a:p>
            <a:pPr marL="0" marR="0" indent="0" algn="l">
              <a:lnSpc>
                <a:spcPct val="120000"/>
              </a:lnSpc>
              <a:spcBef>
                <a:spcPts val="0"/>
              </a:spcBef>
              <a:spcAft>
                <a:spcPts val="0"/>
              </a:spcAft>
            </a:pPr>
            <a:r>
              <a:rPr lang="en-US" sz="1900" kern="1400" dirty="0">
                <a:ln>
                  <a:noFill/>
                </a:ln>
                <a:solidFill>
                  <a:srgbClr val="000000"/>
                </a:solidFill>
                <a:effectLst/>
                <a:latin typeface="Calibri" panose="020F0502020204030204" pitchFamily="34" charset="0"/>
              </a:rPr>
              <a:t> </a:t>
            </a:r>
          </a:p>
          <a:p>
            <a:endParaRPr lang="en-US" dirty="0"/>
          </a:p>
        </p:txBody>
      </p:sp>
    </p:spTree>
    <p:extLst>
      <p:ext uri="{BB962C8B-B14F-4D97-AF65-F5344CB8AC3E}">
        <p14:creationId xmlns:p14="http://schemas.microsoft.com/office/powerpoint/2010/main" val="16085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48428-97A5-4E8C-9A08-1DD7378DDEC6}"/>
              </a:ext>
            </a:extLst>
          </p:cNvPr>
          <p:cNvSpPr>
            <a:spLocks noGrp="1"/>
          </p:cNvSpPr>
          <p:nvPr>
            <p:ph type="title"/>
          </p:nvPr>
        </p:nvSpPr>
        <p:spPr/>
        <p:txBody>
          <a:bodyPr/>
          <a:lstStyle/>
          <a:p>
            <a:r>
              <a:rPr lang="en-US" dirty="0"/>
              <a:t>New Construction Assistance</a:t>
            </a:r>
          </a:p>
        </p:txBody>
      </p:sp>
      <p:sp>
        <p:nvSpPr>
          <p:cNvPr id="3" name="Content Placeholder 2">
            <a:extLst>
              <a:ext uri="{FF2B5EF4-FFF2-40B4-BE49-F238E27FC236}">
                <a16:creationId xmlns:a16="http://schemas.microsoft.com/office/drawing/2014/main" id="{B5A951A6-DBA6-4CD9-9C21-41192830C05C}"/>
              </a:ext>
            </a:extLst>
          </p:cNvPr>
          <p:cNvSpPr>
            <a:spLocks noGrp="1"/>
          </p:cNvSpPr>
          <p:nvPr>
            <p:ph idx="1"/>
          </p:nvPr>
        </p:nvSpPr>
        <p:spPr>
          <a:xfrm>
            <a:off x="1447800" y="1828800"/>
            <a:ext cx="7498080" cy="2133600"/>
          </a:xfrm>
        </p:spPr>
        <p:txBody>
          <a:bodyPr/>
          <a:lstStyle/>
          <a:p>
            <a:pPr marL="82296" indent="0">
              <a:buNone/>
            </a:pPr>
            <a:r>
              <a:rPr lang="en-US" sz="1800" kern="1400" dirty="0">
                <a:ln>
                  <a:noFill/>
                </a:ln>
                <a:solidFill>
                  <a:srgbClr val="11488B"/>
                </a:solidFill>
                <a:effectLst/>
                <a:latin typeface="Arial" panose="020B0604020202020204" pitchFamily="34" charset="0"/>
              </a:rPr>
              <a:t>This program provides a $50,000 SHIP subsidy for the construction of a new home. Collier County has partnered with local Developers to build new homes in the community.  </a:t>
            </a:r>
          </a:p>
          <a:p>
            <a:pPr marL="82296" indent="0">
              <a:buNone/>
            </a:pPr>
            <a:endParaRPr lang="en-US" dirty="0"/>
          </a:p>
        </p:txBody>
      </p:sp>
    </p:spTree>
    <p:extLst>
      <p:ext uri="{BB962C8B-B14F-4D97-AF65-F5344CB8AC3E}">
        <p14:creationId xmlns:p14="http://schemas.microsoft.com/office/powerpoint/2010/main" val="1239620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9760-3286-4EC5-BD4D-AB6957C73267}"/>
              </a:ext>
            </a:extLst>
          </p:cNvPr>
          <p:cNvSpPr>
            <a:spLocks noGrp="1"/>
          </p:cNvSpPr>
          <p:nvPr>
            <p:ph type="title"/>
          </p:nvPr>
        </p:nvSpPr>
        <p:spPr/>
        <p:txBody>
          <a:bodyPr>
            <a:normAutofit fontScale="90000"/>
          </a:bodyPr>
          <a:lstStyle/>
          <a:p>
            <a:r>
              <a:rPr lang="en-US" dirty="0"/>
              <a:t>Demolition &amp; Replacement of Manufactured Home</a:t>
            </a:r>
          </a:p>
        </p:txBody>
      </p:sp>
      <p:sp>
        <p:nvSpPr>
          <p:cNvPr id="3" name="Content Placeholder 2">
            <a:extLst>
              <a:ext uri="{FF2B5EF4-FFF2-40B4-BE49-F238E27FC236}">
                <a16:creationId xmlns:a16="http://schemas.microsoft.com/office/drawing/2014/main" id="{5B9ADEB2-604B-4EEB-B52C-4AB91FCDACF7}"/>
              </a:ext>
            </a:extLst>
          </p:cNvPr>
          <p:cNvSpPr>
            <a:spLocks noGrp="1"/>
          </p:cNvSpPr>
          <p:nvPr>
            <p:ph idx="1"/>
          </p:nvPr>
        </p:nvSpPr>
        <p:spPr>
          <a:xfrm>
            <a:off x="1466295" y="1828800"/>
            <a:ext cx="7498080" cy="4419600"/>
          </a:xfrm>
        </p:spPr>
        <p:txBody>
          <a:bodyPr>
            <a:normAutofit fontScale="92500" lnSpcReduction="20000"/>
          </a:bodyPr>
          <a:lstStyle/>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This program provides interest-free loans of up to $150,000 to assist qualifying manufactured homeowners to demolish and replace their existing home located in unincorporated Collier County, the City of Naples, the City of Marco Island, or Everglades City.</a:t>
            </a: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pP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The SHIP award will be a </a:t>
            </a:r>
            <a:r>
              <a:rPr lang="en-US" sz="1800" kern="1400" dirty="0">
                <a:solidFill>
                  <a:srgbClr val="11488B"/>
                </a:solidFill>
                <a:latin typeface="Arial" panose="020B0604020202020204" pitchFamily="34" charset="0"/>
              </a:rPr>
              <a:t>30</a:t>
            </a:r>
            <a:r>
              <a:rPr lang="en-US" sz="1800" kern="1400" dirty="0">
                <a:ln>
                  <a:noFill/>
                </a:ln>
                <a:solidFill>
                  <a:srgbClr val="11488B"/>
                </a:solidFill>
                <a:effectLst/>
                <a:latin typeface="Arial" panose="020B0604020202020204" pitchFamily="34" charset="0"/>
              </a:rPr>
              <a:t>-year deferred loan secured by a promissory note and a second mortgage executed by the homebuyer to Collier County. </a:t>
            </a: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pP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buNone/>
            </a:pPr>
            <a:r>
              <a:rPr lang="en-US" sz="1800" b="1" kern="1400" dirty="0">
                <a:ln>
                  <a:noFill/>
                </a:ln>
                <a:solidFill>
                  <a:srgbClr val="11488B"/>
                </a:solidFill>
                <a:effectLst/>
                <a:latin typeface="Arial" panose="020B0604020202020204" pitchFamily="34" charset="0"/>
              </a:rPr>
              <a:t>Qualifications: </a:t>
            </a:r>
            <a:endParaRPr lang="en-US" sz="1800" b="1"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pP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Household income must be within the income limits established by the program</a:t>
            </a: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The existing home must have enough decay/damage that it cannot be repaired, or the cost of repairs would be more than 51% of the home value.</a:t>
            </a:r>
          </a:p>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 </a:t>
            </a:r>
            <a:endParaRPr lang="en-US" sz="1800" kern="1400" dirty="0">
              <a:ln>
                <a:noFill/>
              </a:ln>
              <a:solidFill>
                <a:srgbClr val="11488B"/>
              </a:solidFill>
              <a:effectLst/>
              <a:latin typeface="Calibri" panose="020F0502020204030204" pitchFamily="34" charset="0"/>
            </a:endParaRPr>
          </a:p>
          <a:p>
            <a:pPr marL="0" marR="0" indent="0" algn="l">
              <a:lnSpc>
                <a:spcPct val="110000"/>
              </a:lnSpc>
              <a:spcBef>
                <a:spcPts val="0"/>
              </a:spcBef>
              <a:spcAft>
                <a:spcPts val="0"/>
              </a:spcAft>
              <a:buNone/>
            </a:pPr>
            <a:r>
              <a:rPr lang="en-US" sz="1800" kern="1400" dirty="0">
                <a:ln>
                  <a:noFill/>
                </a:ln>
                <a:solidFill>
                  <a:srgbClr val="11488B"/>
                </a:solidFill>
                <a:effectLst/>
                <a:latin typeface="Arial" panose="020B0604020202020204" pitchFamily="34" charset="0"/>
              </a:rPr>
              <a:t>Cannot have had the following within the last three years: foreclosure, bankruptcy, Federal/State tax lien, deed-in-lieu of foreclosure </a:t>
            </a:r>
            <a:endParaRPr lang="en-US" sz="1800" kern="1400" dirty="0">
              <a:ln>
                <a:noFill/>
              </a:ln>
              <a:solidFill>
                <a:srgbClr val="11488B"/>
              </a:solidFill>
              <a:effectLst/>
              <a:latin typeface="Calibri" panose="020F0502020204030204" pitchFamily="34" charset="0"/>
            </a:endParaRPr>
          </a:p>
          <a:p>
            <a:pPr marL="82296" indent="0">
              <a:buNone/>
            </a:pPr>
            <a:endParaRPr lang="en-US" dirty="0"/>
          </a:p>
        </p:txBody>
      </p:sp>
    </p:spTree>
    <p:extLst>
      <p:ext uri="{BB962C8B-B14F-4D97-AF65-F5344CB8AC3E}">
        <p14:creationId xmlns:p14="http://schemas.microsoft.com/office/powerpoint/2010/main" val="226063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7EE71-3689-A07D-DDBF-F06FD23FE0C3}"/>
              </a:ext>
            </a:extLst>
          </p:cNvPr>
          <p:cNvSpPr>
            <a:spLocks noGrp="1"/>
          </p:cNvSpPr>
          <p:nvPr>
            <p:ph type="ctrTitle"/>
          </p:nvPr>
        </p:nvSpPr>
        <p:spPr/>
        <p:txBody>
          <a:bodyPr>
            <a:normAutofit/>
          </a:bodyPr>
          <a:lstStyle/>
          <a:p>
            <a:pPr algn="ctr"/>
            <a:r>
              <a:rPr lang="en-US" sz="3500" b="1" dirty="0"/>
              <a:t>DOWN PAYMENT ASSISTANCE PROGRAM (DPA)</a:t>
            </a:r>
            <a:endParaRPr lang="en-US" sz="3500" dirty="0"/>
          </a:p>
        </p:txBody>
      </p:sp>
      <p:sp>
        <p:nvSpPr>
          <p:cNvPr id="3" name="Subtitle 2">
            <a:extLst>
              <a:ext uri="{FF2B5EF4-FFF2-40B4-BE49-F238E27FC236}">
                <a16:creationId xmlns:a16="http://schemas.microsoft.com/office/drawing/2014/main" id="{0504862D-F3B5-8EFC-6CE9-45A998B836F5}"/>
              </a:ext>
            </a:extLst>
          </p:cNvPr>
          <p:cNvSpPr>
            <a:spLocks noGrp="1"/>
          </p:cNvSpPr>
          <p:nvPr>
            <p:ph type="subTitle" idx="1"/>
          </p:nvPr>
        </p:nvSpPr>
        <p:spPr>
          <a:xfrm>
            <a:off x="1364411" y="2819400"/>
            <a:ext cx="7406640" cy="3657600"/>
          </a:xfrm>
        </p:spPr>
        <p:txBody>
          <a:bodyPr>
            <a:normAutofit/>
          </a:bodyPr>
          <a:lstStyle/>
          <a:p>
            <a:pPr algn="just"/>
            <a:r>
              <a:rPr kumimoji="0" lang="en-US" sz="2800" b="0" i="0" u="none" strike="noStrike" kern="1200" cap="none" spc="0" normalizeH="0" baseline="0" noProof="0" dirty="0">
                <a:ln>
                  <a:noFill/>
                </a:ln>
                <a:effectLst/>
                <a:uLnTx/>
                <a:uFillTx/>
                <a:ea typeface="+mn-ea"/>
                <a:cs typeface="+mn-cs"/>
              </a:rPr>
              <a:t>The </a:t>
            </a:r>
            <a:r>
              <a:rPr lang="en-US" sz="2800" dirty="0"/>
              <a:t>Collier County Community </a:t>
            </a:r>
            <a:r>
              <a:rPr kumimoji="0" lang="en-US" sz="2800" b="0" i="0" u="none" strike="noStrike" kern="1200" cap="none" spc="0" normalizeH="0" baseline="0" noProof="0" dirty="0">
                <a:ln>
                  <a:noFill/>
                </a:ln>
                <a:effectLst/>
                <a:uLnTx/>
                <a:uFillTx/>
                <a:ea typeface="+mn-ea"/>
                <a:cs typeface="+mn-cs"/>
              </a:rPr>
              <a:t>&amp; Human Services (CHS) Division is offering Purchase Assistance under the </a:t>
            </a:r>
            <a:r>
              <a:rPr kumimoji="0" lang="en-US" sz="2800" b="0" i="0" u="none" strike="noStrike" kern="1200" cap="none" spc="0" normalizeH="0" baseline="0" noProof="0" dirty="0">
                <a:ln>
                  <a:noFill/>
                </a:ln>
                <a:solidFill>
                  <a:srgbClr val="FF0000"/>
                </a:solidFill>
                <a:effectLst/>
                <a:uLnTx/>
                <a:uFillTx/>
                <a:ea typeface="+mn-ea"/>
                <a:cs typeface="+mn-cs"/>
              </a:rPr>
              <a:t>State Housing Initiatives Program (SHIP)</a:t>
            </a:r>
            <a:r>
              <a:rPr kumimoji="0" lang="en-US" sz="2800" b="0" i="0" u="none" strike="noStrike" kern="1200" cap="none" spc="0" normalizeH="0" baseline="0" noProof="0" dirty="0">
                <a:ln>
                  <a:noFill/>
                </a:ln>
                <a:effectLst/>
                <a:uLnTx/>
                <a:uFillTx/>
                <a:ea typeface="+mn-ea"/>
                <a:cs typeface="+mn-cs"/>
              </a:rPr>
              <a:t> which provides down payment and closing costs assistance to eligible first-time homebuyers interested in purchasing a home within Collier County.</a:t>
            </a:r>
          </a:p>
          <a:p>
            <a:endParaRPr lang="en-US" dirty="0"/>
          </a:p>
        </p:txBody>
      </p:sp>
    </p:spTree>
    <p:extLst>
      <p:ext uri="{BB962C8B-B14F-4D97-AF65-F5344CB8AC3E}">
        <p14:creationId xmlns:p14="http://schemas.microsoft.com/office/powerpoint/2010/main" val="255995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7736-2C19-4993-8307-DA4C0EAAC55F}"/>
              </a:ext>
            </a:extLst>
          </p:cNvPr>
          <p:cNvSpPr>
            <a:spLocks noGrp="1"/>
          </p:cNvSpPr>
          <p:nvPr>
            <p:ph type="title"/>
          </p:nvPr>
        </p:nvSpPr>
        <p:spPr>
          <a:xfrm>
            <a:off x="1447800" y="685800"/>
            <a:ext cx="7498080" cy="1143000"/>
          </a:xfrm>
        </p:spPr>
        <p:txBody>
          <a:bodyPr>
            <a:normAutofit fontScale="90000"/>
          </a:bodyPr>
          <a:lstStyle/>
          <a:p>
            <a:pPr algn="ctr"/>
            <a:br>
              <a:rPr lang="en-US" sz="5000" b="1" dirty="0"/>
            </a:br>
            <a:r>
              <a:rPr lang="en-US" sz="5000" b="1" dirty="0"/>
              <a:t>Eligibility Requirements</a:t>
            </a:r>
            <a:br>
              <a:rPr lang="en-US" sz="4400" b="1" dirty="0"/>
            </a:br>
            <a:endParaRPr lang="en-US" dirty="0"/>
          </a:p>
        </p:txBody>
      </p:sp>
      <p:sp>
        <p:nvSpPr>
          <p:cNvPr id="3" name="Content Placeholder 2">
            <a:extLst>
              <a:ext uri="{FF2B5EF4-FFF2-40B4-BE49-F238E27FC236}">
                <a16:creationId xmlns:a16="http://schemas.microsoft.com/office/drawing/2014/main" id="{2F9801CA-DB9A-C54D-472F-79B582FE3ADE}"/>
              </a:ext>
            </a:extLst>
          </p:cNvPr>
          <p:cNvSpPr>
            <a:spLocks noGrp="1"/>
          </p:cNvSpPr>
          <p:nvPr>
            <p:ph idx="1"/>
          </p:nvPr>
        </p:nvSpPr>
        <p:spPr/>
        <p:txBody>
          <a:bodyPr>
            <a:normAutofit fontScale="77500" lnSpcReduction="20000"/>
          </a:bodyPr>
          <a:lstStyle/>
          <a:p>
            <a:pPr marL="457200" indent="-457200">
              <a:buClrTx/>
              <a:buFont typeface="Arial" panose="020B0604020202020204" pitchFamily="34" charset="0"/>
              <a:buChar char="•"/>
            </a:pPr>
            <a:r>
              <a:rPr lang="en-US" sz="3200" dirty="0"/>
              <a:t>Must be a U.S. citizen, Naturalized Citizen, or permanent resident</a:t>
            </a:r>
          </a:p>
          <a:p>
            <a:pPr marL="457200" indent="-457200">
              <a:buClrTx/>
              <a:buFont typeface="Arial" panose="020B0604020202020204" pitchFamily="34" charset="0"/>
              <a:buChar char="•"/>
            </a:pPr>
            <a:r>
              <a:rPr lang="en-US" sz="3200" dirty="0"/>
              <a:t>Funds are available on a first come/ first qualified basis, upon funding availability, for first-time homebuyers who meet the program requirements.</a:t>
            </a:r>
            <a:endParaRPr lang="en-US" sz="3600" dirty="0">
              <a:solidFill>
                <a:schemeClr val="tx1"/>
              </a:solidFill>
            </a:endParaRPr>
          </a:p>
          <a:p>
            <a:pPr marL="457200" indent="-457200">
              <a:buClrTx/>
              <a:buFont typeface="Arial" panose="020B0604020202020204" pitchFamily="34" charset="0"/>
              <a:buChar char="•"/>
            </a:pPr>
            <a:r>
              <a:rPr lang="en-US" sz="3200" dirty="0">
                <a:solidFill>
                  <a:schemeClr val="tx1"/>
                </a:solidFill>
              </a:rPr>
              <a:t>Applicant must not have owned a home within the last three years (The term first-time homebuyer also includes an individual who is a displaced homemaker)</a:t>
            </a:r>
          </a:p>
          <a:p>
            <a:pPr marL="457200" indent="-457200">
              <a:buClrTx/>
              <a:buFont typeface="Arial" panose="020B0604020202020204" pitchFamily="34" charset="0"/>
              <a:buChar char="•"/>
            </a:pPr>
            <a:r>
              <a:rPr lang="en-US" sz="3200" dirty="0"/>
              <a:t>Must meet the income and household size guidelines</a:t>
            </a:r>
          </a:p>
          <a:p>
            <a:pPr marL="457200" indent="-457200">
              <a:buClrTx/>
              <a:buFont typeface="Arial" panose="020B0604020202020204" pitchFamily="34" charset="0"/>
              <a:buChar char="•"/>
            </a:pPr>
            <a:r>
              <a:rPr lang="en-US" sz="3200" dirty="0"/>
              <a:t>Must qualify for an eligible mortgage</a:t>
            </a:r>
          </a:p>
          <a:p>
            <a:endParaRPr lang="en-US" dirty="0"/>
          </a:p>
        </p:txBody>
      </p:sp>
    </p:spTree>
    <p:extLst>
      <p:ext uri="{BB962C8B-B14F-4D97-AF65-F5344CB8AC3E}">
        <p14:creationId xmlns:p14="http://schemas.microsoft.com/office/powerpoint/2010/main" val="247866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96A4-7ED3-F27B-D6DD-B65517A058FB}"/>
              </a:ext>
            </a:extLst>
          </p:cNvPr>
          <p:cNvSpPr>
            <a:spLocks noGrp="1"/>
          </p:cNvSpPr>
          <p:nvPr>
            <p:ph type="title"/>
          </p:nvPr>
        </p:nvSpPr>
        <p:spPr/>
        <p:txBody>
          <a:bodyPr>
            <a:normAutofit fontScale="90000"/>
          </a:bodyPr>
          <a:lstStyle/>
          <a:p>
            <a:r>
              <a:rPr lang="en-US" sz="4400" b="1" dirty="0"/>
              <a:t>Continue</a:t>
            </a:r>
            <a:br>
              <a:rPr lang="en-US" sz="4400" b="1" dirty="0"/>
            </a:br>
            <a:r>
              <a:rPr lang="en-US" sz="4400" b="1" dirty="0"/>
              <a:t>Eligibility Requirements</a:t>
            </a:r>
            <a:endParaRPr lang="en-US" dirty="0"/>
          </a:p>
        </p:txBody>
      </p:sp>
      <p:sp>
        <p:nvSpPr>
          <p:cNvPr id="3" name="Content Placeholder 2">
            <a:extLst>
              <a:ext uri="{FF2B5EF4-FFF2-40B4-BE49-F238E27FC236}">
                <a16:creationId xmlns:a16="http://schemas.microsoft.com/office/drawing/2014/main" id="{C3E057C2-8CCC-0395-20CF-7AE8F4877FED}"/>
              </a:ext>
            </a:extLst>
          </p:cNvPr>
          <p:cNvSpPr>
            <a:spLocks noGrp="1"/>
          </p:cNvSpPr>
          <p:nvPr>
            <p:ph idx="1"/>
          </p:nvPr>
        </p:nvSpPr>
        <p:spPr/>
        <p:txBody>
          <a:bodyPr>
            <a:normAutofit/>
          </a:bodyPr>
          <a:lstStyle/>
          <a:p>
            <a:pPr marL="457200" indent="-457200">
              <a:buClrTx/>
              <a:buFont typeface="Arial" panose="020B0604020202020204" pitchFamily="34" charset="0"/>
              <a:buChar char="•"/>
            </a:pPr>
            <a:r>
              <a:rPr lang="en-US" sz="3200" dirty="0"/>
              <a:t>Occupy the home being purchased as their primary residence during the term of the loan</a:t>
            </a:r>
          </a:p>
          <a:p>
            <a:pPr marL="457200" indent="-457200">
              <a:buClrTx/>
              <a:buFont typeface="Arial" panose="020B0604020202020204" pitchFamily="34" charset="0"/>
              <a:buChar char="•"/>
            </a:pPr>
            <a:r>
              <a:rPr lang="en-US" sz="3200" dirty="0">
                <a:solidFill>
                  <a:schemeClr val="tx1"/>
                </a:solidFill>
              </a:rPr>
              <a:t>Must obtain a first-time homebuyer education certificate from a HUD-certified agency</a:t>
            </a:r>
          </a:p>
          <a:p>
            <a:pPr marL="457200" indent="-457200">
              <a:buClrTx/>
              <a:buFont typeface="Arial" panose="020B0604020202020204" pitchFamily="34" charset="0"/>
              <a:buChar char="•"/>
            </a:pPr>
            <a:r>
              <a:rPr lang="en-US" sz="3200" dirty="0"/>
              <a:t>Select an eligible property, that can pass inspection and must be in Collier County</a:t>
            </a:r>
          </a:p>
          <a:p>
            <a:pPr marL="457200" indent="-457200">
              <a:buClrTx/>
              <a:buFont typeface="Arial" panose="020B0604020202020204" pitchFamily="34" charset="0"/>
              <a:buChar char="•"/>
            </a:pPr>
            <a:r>
              <a:rPr lang="en-US" sz="3200" dirty="0">
                <a:solidFill>
                  <a:schemeClr val="tx1"/>
                </a:solidFill>
              </a:rPr>
              <a:t>Cannot have more than $30,000 in liquid assets before closing</a:t>
            </a:r>
          </a:p>
          <a:p>
            <a:endParaRPr lang="en-US" dirty="0"/>
          </a:p>
        </p:txBody>
      </p:sp>
    </p:spTree>
    <p:extLst>
      <p:ext uri="{BB962C8B-B14F-4D97-AF65-F5344CB8AC3E}">
        <p14:creationId xmlns:p14="http://schemas.microsoft.com/office/powerpoint/2010/main" val="253673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97823-CF48-0BDC-4C6F-26072ADADA9A}"/>
              </a:ext>
            </a:extLst>
          </p:cNvPr>
          <p:cNvSpPr>
            <a:spLocks noGrp="1"/>
          </p:cNvSpPr>
          <p:nvPr>
            <p:ph type="title"/>
          </p:nvPr>
        </p:nvSpPr>
        <p:spPr/>
        <p:txBody>
          <a:bodyPr>
            <a:normAutofit fontScale="90000"/>
          </a:bodyPr>
          <a:lstStyle/>
          <a:p>
            <a:pPr algn="ctr"/>
            <a:br>
              <a:rPr lang="en-US" sz="4400" b="1" dirty="0"/>
            </a:br>
            <a:r>
              <a:rPr lang="en-US" sz="4400" b="1" dirty="0"/>
              <a:t>Underwriting Criteria</a:t>
            </a:r>
            <a:br>
              <a:rPr lang="en-US" sz="4400" b="1" dirty="0"/>
            </a:br>
            <a:endParaRPr lang="en-US" dirty="0"/>
          </a:p>
        </p:txBody>
      </p:sp>
      <p:sp>
        <p:nvSpPr>
          <p:cNvPr id="3" name="Content Placeholder 2">
            <a:extLst>
              <a:ext uri="{FF2B5EF4-FFF2-40B4-BE49-F238E27FC236}">
                <a16:creationId xmlns:a16="http://schemas.microsoft.com/office/drawing/2014/main" id="{C86BF6AF-0CD8-F218-C280-4876F1EF9F78}"/>
              </a:ext>
            </a:extLst>
          </p:cNvPr>
          <p:cNvSpPr>
            <a:spLocks noGrp="1"/>
          </p:cNvSpPr>
          <p:nvPr>
            <p:ph idx="1"/>
          </p:nvPr>
        </p:nvSpPr>
        <p:spPr/>
        <p:txBody>
          <a:bodyPr>
            <a:normAutofit/>
          </a:bodyPr>
          <a:lstStyle/>
          <a:p>
            <a:pPr marL="342900" indent="-342900" algn="just">
              <a:lnSpc>
                <a:spcPct val="120000"/>
              </a:lnSpc>
              <a:spcBef>
                <a:spcPts val="0"/>
              </a:spcBef>
              <a:spcAft>
                <a:spcPts val="500"/>
              </a:spcAft>
            </a:pPr>
            <a:r>
              <a:rPr lang="en-US" sz="2500" kern="1400" spc="-25" dirty="0">
                <a:ln>
                  <a:noFill/>
                </a:ln>
                <a:effectLst/>
                <a:latin typeface="Arial" panose="020B0604020202020204" pitchFamily="34" charset="0"/>
              </a:rPr>
              <a:t>Borrower cannot have had the following within the last three years: foreclosure, bankruptcy, Federal/State tax lien, deed-in-lieu of foreclosure and proof of legal residency is required</a:t>
            </a:r>
          </a:p>
          <a:p>
            <a:pPr marL="342900" indent="-342900" algn="just">
              <a:lnSpc>
                <a:spcPct val="120000"/>
              </a:lnSpc>
              <a:spcBef>
                <a:spcPts val="0"/>
              </a:spcBef>
              <a:spcAft>
                <a:spcPts val="500"/>
              </a:spcAft>
            </a:pPr>
            <a:endParaRPr lang="en-US" sz="2500" kern="1400" spc="-25" dirty="0">
              <a:ln>
                <a:noFill/>
              </a:ln>
              <a:effectLst/>
              <a:latin typeface="Garamond" panose="02020404030301010803" pitchFamily="18" charset="0"/>
            </a:endParaRPr>
          </a:p>
          <a:p>
            <a:pPr marL="342900" indent="-342900" algn="just">
              <a:lnSpc>
                <a:spcPct val="120000"/>
              </a:lnSpc>
              <a:spcBef>
                <a:spcPts val="0"/>
              </a:spcBef>
              <a:spcAft>
                <a:spcPts val="500"/>
              </a:spcAft>
            </a:pPr>
            <a:r>
              <a:rPr lang="en-US" sz="2500" kern="1400" spc="-25" dirty="0">
                <a:ln>
                  <a:noFill/>
                </a:ln>
                <a:effectLst/>
                <a:latin typeface="Garamond" panose="02020404030301010803" pitchFamily="18" charset="0"/>
              </a:rPr>
              <a:t> </a:t>
            </a:r>
            <a:r>
              <a:rPr lang="en-US" sz="2500" kern="1400" spc="-25" dirty="0">
                <a:ln>
                  <a:noFill/>
                </a:ln>
                <a:effectLst/>
                <a:latin typeface="Arial" panose="020B0604020202020204" pitchFamily="34" charset="0"/>
              </a:rPr>
              <a:t>Debt-to-income ratio: 32% front end, 45% back end. </a:t>
            </a:r>
          </a:p>
          <a:p>
            <a:pPr marL="342900" indent="-342900" algn="just">
              <a:lnSpc>
                <a:spcPct val="120000"/>
              </a:lnSpc>
              <a:spcBef>
                <a:spcPts val="0"/>
              </a:spcBef>
              <a:spcAft>
                <a:spcPts val="500"/>
              </a:spcAft>
            </a:pPr>
            <a:endParaRPr lang="en-US" sz="2500" kern="1400" spc="-25" dirty="0">
              <a:ln>
                <a:noFill/>
              </a:ln>
              <a:effectLst/>
              <a:latin typeface="Garamond" panose="02020404030301010803" pitchFamily="18" charset="0"/>
            </a:endParaRPr>
          </a:p>
          <a:p>
            <a:endParaRPr lang="en-US" dirty="0"/>
          </a:p>
        </p:txBody>
      </p:sp>
    </p:spTree>
    <p:extLst>
      <p:ext uri="{BB962C8B-B14F-4D97-AF65-F5344CB8AC3E}">
        <p14:creationId xmlns:p14="http://schemas.microsoft.com/office/powerpoint/2010/main" val="52327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7B37-1E3C-0D5B-A96B-06A0EA4BA11C}"/>
              </a:ext>
            </a:extLst>
          </p:cNvPr>
          <p:cNvSpPr>
            <a:spLocks noGrp="1"/>
          </p:cNvSpPr>
          <p:nvPr>
            <p:ph type="title"/>
          </p:nvPr>
        </p:nvSpPr>
        <p:spPr/>
        <p:txBody>
          <a:bodyPr/>
          <a:lstStyle/>
          <a:p>
            <a:pPr algn="ctr"/>
            <a:r>
              <a:rPr lang="en-US" sz="4400" b="1" dirty="0"/>
              <a:t>Underwriting Criteria</a:t>
            </a:r>
            <a:endParaRPr lang="en-US" dirty="0"/>
          </a:p>
        </p:txBody>
      </p:sp>
      <p:sp>
        <p:nvSpPr>
          <p:cNvPr id="3" name="Content Placeholder 2">
            <a:extLst>
              <a:ext uri="{FF2B5EF4-FFF2-40B4-BE49-F238E27FC236}">
                <a16:creationId xmlns:a16="http://schemas.microsoft.com/office/drawing/2014/main" id="{FAF6B308-0718-4B7C-BD3E-2C2914184D5E}"/>
              </a:ext>
            </a:extLst>
          </p:cNvPr>
          <p:cNvSpPr>
            <a:spLocks noGrp="1"/>
          </p:cNvSpPr>
          <p:nvPr>
            <p:ph idx="1"/>
          </p:nvPr>
        </p:nvSpPr>
        <p:spPr/>
        <p:txBody>
          <a:bodyPr/>
          <a:lstStyle/>
          <a:p>
            <a:pPr>
              <a:buClrTx/>
            </a:pPr>
            <a:endParaRPr lang="en-US" sz="2500" dirty="0">
              <a:latin typeface="Arial" panose="020B0604020202020204" pitchFamily="34" charset="0"/>
              <a:cs typeface="Arial" panose="020B0604020202020204" pitchFamily="34" charset="0"/>
            </a:endParaRPr>
          </a:p>
          <a:p>
            <a:pPr>
              <a:buClrTx/>
            </a:pPr>
            <a:r>
              <a:rPr lang="en-US" sz="2500" dirty="0">
                <a:latin typeface="Arial" panose="020B0604020202020204" pitchFamily="34" charset="0"/>
                <a:cs typeface="Arial" panose="020B0604020202020204" pitchFamily="34" charset="0"/>
              </a:rPr>
              <a:t>Essential Services Personnel awarded an additional $10,000</a:t>
            </a:r>
          </a:p>
          <a:p>
            <a:pPr>
              <a:buClrTx/>
            </a:pPr>
            <a:endParaRPr lang="en-US" sz="2500" dirty="0">
              <a:latin typeface="Arial" panose="020B0604020202020204" pitchFamily="34" charset="0"/>
              <a:cs typeface="Arial" panose="020B0604020202020204" pitchFamily="34" charset="0"/>
            </a:endParaRPr>
          </a:p>
          <a:p>
            <a:pPr>
              <a:buClrTx/>
            </a:pPr>
            <a:r>
              <a:rPr lang="en-US" sz="2500" dirty="0">
                <a:latin typeface="Arial" panose="020B0604020202020204" pitchFamily="34" charset="0"/>
                <a:cs typeface="Arial" panose="020B0604020202020204" pitchFamily="34" charset="0"/>
              </a:rPr>
              <a:t>Maximum Award Levels:</a:t>
            </a:r>
          </a:p>
          <a:p>
            <a:pPr marL="0" indent="0">
              <a:buNone/>
            </a:pPr>
            <a:r>
              <a:rPr lang="en-US" sz="2500" dirty="0">
                <a:latin typeface="Arial" panose="020B0604020202020204" pitchFamily="34" charset="0"/>
                <a:cs typeface="Arial" panose="020B0604020202020204" pitchFamily="34" charset="0"/>
              </a:rPr>
              <a:t>	Very Low Income 	30%	$50,000</a:t>
            </a:r>
          </a:p>
          <a:p>
            <a:pPr marL="0" indent="0">
              <a:buNone/>
            </a:pPr>
            <a:r>
              <a:rPr lang="en-US" sz="2500" dirty="0">
                <a:latin typeface="Arial" panose="020B0604020202020204" pitchFamily="34" charset="0"/>
                <a:cs typeface="Arial" panose="020B0604020202020204" pitchFamily="34" charset="0"/>
              </a:rPr>
              <a:t> 	Low Income		50%	$30,000</a:t>
            </a:r>
          </a:p>
          <a:p>
            <a:pPr marL="0" indent="0">
              <a:buNone/>
            </a:pPr>
            <a:r>
              <a:rPr lang="en-US" sz="2500" dirty="0">
                <a:latin typeface="Arial" panose="020B0604020202020204" pitchFamily="34" charset="0"/>
                <a:cs typeface="Arial" panose="020B0604020202020204" pitchFamily="34" charset="0"/>
              </a:rPr>
              <a:t>	Moderate Income	120%	$20,000</a:t>
            </a:r>
          </a:p>
          <a:p>
            <a:endParaRPr lang="en-US" dirty="0"/>
          </a:p>
        </p:txBody>
      </p:sp>
    </p:spTree>
    <p:extLst>
      <p:ext uri="{BB962C8B-B14F-4D97-AF65-F5344CB8AC3E}">
        <p14:creationId xmlns:p14="http://schemas.microsoft.com/office/powerpoint/2010/main" val="821562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ecommStr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DE0C9A-E7EA-4130-A638-8C6570FF0C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RecommStrat</Template>
  <TotalTime>0</TotalTime>
  <Words>1060</Words>
  <Application>Microsoft Office PowerPoint</Application>
  <PresentationFormat>On-screen Show (4:3)</PresentationFormat>
  <Paragraphs>110</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Garamond</vt:lpstr>
      <vt:lpstr>Gill Sans MT</vt:lpstr>
      <vt:lpstr>Symbol</vt:lpstr>
      <vt:lpstr>Verdana</vt:lpstr>
      <vt:lpstr>Wingdings 2</vt:lpstr>
      <vt:lpstr>RecommStrat</vt:lpstr>
      <vt:lpstr>COLLIER COUNTY SHIP PROGRAMS</vt:lpstr>
      <vt:lpstr>Owner-Occupied Rehabilitation</vt:lpstr>
      <vt:lpstr>New Construction Assistance</vt:lpstr>
      <vt:lpstr>Demolition &amp; Replacement of Manufactured Home</vt:lpstr>
      <vt:lpstr>DOWN PAYMENT ASSISTANCE PROGRAM (DPA)</vt:lpstr>
      <vt:lpstr> Eligibility Requirements </vt:lpstr>
      <vt:lpstr>Continue Eligibility Requirements</vt:lpstr>
      <vt:lpstr> Underwriting Criteria </vt:lpstr>
      <vt:lpstr>Underwriting Criteria</vt:lpstr>
      <vt:lpstr> Underwriting Criteria </vt:lpstr>
      <vt:lpstr>Underwriting Criteria</vt:lpstr>
      <vt:lpstr> Income Eligibility Requirements  </vt:lpstr>
      <vt:lpstr>2023 Income Limits</vt:lpstr>
      <vt:lpstr>Frequently Asked 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2011-02-15T19:38:15Z</dcterms:created>
  <dcterms:modified xsi:type="dcterms:W3CDTF">2024-04-05T18:33:32Z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TC101671299990</vt:lpwstr>
  </property>
</Properties>
</file>