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  <p:sldMasterId id="2147483716" r:id="rId2"/>
    <p:sldMasterId id="2147483726" r:id="rId3"/>
    <p:sldMasterId id="2147483734" r:id="rId4"/>
    <p:sldMasterId id="2147483697" r:id="rId5"/>
  </p:sldMasterIdLst>
  <p:sldIdLst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99"/>
    <a:srgbClr val="FFC630"/>
    <a:srgbClr val="1A5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33"/>
    <p:restoredTop sz="96327"/>
  </p:normalViewPr>
  <p:slideViewPr>
    <p:cSldViewPr snapToGrid="0">
      <p:cViewPr varScale="1">
        <p:scale>
          <a:sx n="111" d="100"/>
          <a:sy n="111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63919-D710-7464-9831-97717CAD0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1840" y="2094118"/>
            <a:ext cx="778256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7734DB-F731-672B-F927-6451FA514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1840" y="4573793"/>
            <a:ext cx="7782560" cy="57732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01053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2633-09F2-A867-964D-20F008E6D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03465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D6D631-D64E-CAA3-03DB-CC32D27B11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33690"/>
            <a:ext cx="3410206" cy="46008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9D51EE-CD96-B58A-03A6-7A8151921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65"/>
            <a:ext cx="3932237" cy="292903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7410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63919-D710-7464-9831-97717CAD0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1840" y="2094118"/>
            <a:ext cx="778256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7734DB-F731-672B-F927-6451FA514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1840" y="4573793"/>
            <a:ext cx="7782560" cy="57732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0549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853A4-C62E-B59C-1401-97B9A3A3C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261"/>
            <a:ext cx="770636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689D0-8EC9-28BC-3BBB-E5B295FB8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5762"/>
            <a:ext cx="10581640" cy="3046938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499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853A4-C62E-B59C-1401-97B9A3A3C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261"/>
            <a:ext cx="770636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3EFC6F-ED7E-2B85-E094-2B13B62F2A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2350825"/>
            <a:ext cx="10621963" cy="31943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35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2FA7E-BF8B-22BA-6E70-A968B68C2A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4699" y="1310127"/>
            <a:ext cx="7592101" cy="2443230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2F594-6287-8DDB-ECD2-1693FEBB7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4699" y="4223107"/>
            <a:ext cx="10132101" cy="1149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7993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73044-8679-86C6-9221-6B23D396A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6392"/>
            <a:ext cx="7738641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6109A-9CC8-60E7-3E83-5221841E7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466892"/>
            <a:ext cx="10516565" cy="2926911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1754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0F8F2-3970-DCB0-F617-6F8D55C35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016820"/>
            <a:ext cx="7796212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D76D1-1053-1713-A059-E03526A7C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32858"/>
            <a:ext cx="77962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EA6F18-A4C5-FDFF-C78D-6592391A7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56770"/>
            <a:ext cx="10512424" cy="2375929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0159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A96DD-929D-FDA1-C428-6D836B67B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06393"/>
            <a:ext cx="7664532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3963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101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15DA5-E907-4876-3E30-E2EB95239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913" y="101534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1F3C4-9051-047C-F302-9B809D2EC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165" y="1553504"/>
            <a:ext cx="3675677" cy="4500056"/>
          </a:xfrm>
        </p:spPr>
        <p:txBody>
          <a:bodyPr/>
          <a:lstStyle>
            <a:lvl1pPr>
              <a:defRPr sz="3200">
                <a:solidFill>
                  <a:schemeClr val="accent5"/>
                </a:solidFill>
              </a:defRPr>
            </a:lvl1pPr>
            <a:lvl2pPr>
              <a:defRPr sz="2800">
                <a:solidFill>
                  <a:schemeClr val="accent5"/>
                </a:solidFill>
              </a:defRPr>
            </a:lvl2pPr>
            <a:lvl3pPr>
              <a:defRPr sz="2400">
                <a:solidFill>
                  <a:schemeClr val="accent5"/>
                </a:solidFill>
              </a:defRPr>
            </a:lvl3pPr>
            <a:lvl4pPr>
              <a:defRPr sz="2000">
                <a:solidFill>
                  <a:schemeClr val="accent5"/>
                </a:solidFill>
              </a:defRPr>
            </a:lvl4pPr>
            <a:lvl5pPr>
              <a:defRPr sz="2000">
                <a:solidFill>
                  <a:schemeClr val="accent5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979544-DAD5-AE65-3C1B-45E61398A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913" y="2615540"/>
            <a:ext cx="3932237" cy="2894009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07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853A4-C62E-B59C-1401-97B9A3A3C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261"/>
            <a:ext cx="770636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689D0-8EC9-28BC-3BBB-E5B295FB8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5761"/>
            <a:ext cx="10581640" cy="355917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6067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2633-09F2-A867-964D-20F008E6D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03465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D6D631-D64E-CAA3-03DB-CC32D27B11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33690"/>
            <a:ext cx="3410206" cy="46124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9D51EE-CD96-B58A-03A6-7A8151921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65"/>
            <a:ext cx="3932237" cy="2917459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0962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689D0-8EC9-28BC-3BBB-E5B295FB8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4160"/>
            <a:ext cx="9000281" cy="310858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F853A4-C62E-B59C-1401-97B9A3A3C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770" y="1025261"/>
            <a:ext cx="770636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4323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853A4-C62E-B59C-1401-97B9A3A3C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770" y="1025261"/>
            <a:ext cx="770636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4A4E0A2-4C43-870B-86EC-31CC0F02C4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6600" y="2565400"/>
            <a:ext cx="9013825" cy="33242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24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2FA7E-BF8B-22BA-6E70-A968B68C2A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457" y="736269"/>
            <a:ext cx="7592101" cy="1782053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2F594-6287-8DDB-ECD2-1693FEBB7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4699" y="2999948"/>
            <a:ext cx="10132101" cy="1149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2932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6109A-9CC8-60E7-3E83-5221841E7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466892"/>
            <a:ext cx="9035005" cy="3365847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89B0F50-CBC5-2A6A-28A8-8928C1F25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770" y="1025261"/>
            <a:ext cx="770636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6726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D76D1-1053-1713-A059-E03526A7C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70068"/>
            <a:ext cx="7796212" cy="68670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EA6F18-A4C5-FDFF-C78D-6592391A7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56770"/>
            <a:ext cx="8987118" cy="2675969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2A849A-E0E1-5701-F127-9151EEA57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770" y="1025261"/>
            <a:ext cx="770636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8231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08F1B79-2F30-ECF4-BFEA-C1CF99F91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20" y="2766218"/>
            <a:ext cx="770636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1845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103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689D0-8EC9-28BC-3BBB-E5B295FB8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4160"/>
            <a:ext cx="9046580" cy="310858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F853A4-C62E-B59C-1401-97B9A3A3C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770" y="1025261"/>
            <a:ext cx="770636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83276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853A4-C62E-B59C-1401-97B9A3A3C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770" y="1025261"/>
            <a:ext cx="770636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96DD1C1-B28E-6778-823D-C375C8AB56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5163" y="2351088"/>
            <a:ext cx="9202737" cy="3575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3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853A4-C62E-B59C-1401-97B9A3A3C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261"/>
            <a:ext cx="770636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75DCF68-21B2-89B4-1149-D0D7A8AA74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2351088"/>
            <a:ext cx="10550525" cy="32178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49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2FA7E-BF8B-22BA-6E70-A968B68C2A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457" y="736269"/>
            <a:ext cx="7592101" cy="1782053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2F594-6287-8DDB-ECD2-1693FEBB7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4699" y="2999948"/>
            <a:ext cx="10132101" cy="1149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5151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6109A-9CC8-60E7-3E83-5221841E7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466892"/>
            <a:ext cx="9035005" cy="3365847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89B0F50-CBC5-2A6A-28A8-8928C1F25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770" y="1025261"/>
            <a:ext cx="770636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7530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D76D1-1053-1713-A059-E03526A7C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70068"/>
            <a:ext cx="7796212" cy="68670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EA6F18-A4C5-FDFF-C78D-6592391A7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56770"/>
            <a:ext cx="9091290" cy="2815767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2A849A-E0E1-5701-F127-9151EEA57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770" y="1025261"/>
            <a:ext cx="770636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73962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08F1B79-2F30-ECF4-BFEA-C1CF99F91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20" y="2766218"/>
            <a:ext cx="770636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5670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58323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7">
            <a:extLst>
              <a:ext uri="{FF2B5EF4-FFF2-40B4-BE49-F238E27FC236}">
                <a16:creationId xmlns:a16="http://schemas.microsoft.com/office/drawing/2014/main" id="{9A606060-E8C9-4BB7-2F84-49715A78F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42795"/>
            <a:ext cx="12191996" cy="1489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70809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DB823EC-D3BD-C93E-282B-1A74CBCE4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036381"/>
            <a:ext cx="12192000" cy="4566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Placeholder 7">
            <a:extLst>
              <a:ext uri="{FF2B5EF4-FFF2-40B4-BE49-F238E27FC236}">
                <a16:creationId xmlns:a16="http://schemas.microsoft.com/office/drawing/2014/main" id="{EE0749E8-DE81-CA97-F8B8-74FF8C59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66885"/>
            <a:ext cx="12191996" cy="86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0970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815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2FA7E-BF8B-22BA-6E70-A968B68C2A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4699" y="1310127"/>
            <a:ext cx="7592101" cy="2443230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2F594-6287-8DDB-ECD2-1693FEBB7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4699" y="4223107"/>
            <a:ext cx="10132101" cy="1149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206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73044-8679-86C6-9221-6B23D396A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6392"/>
            <a:ext cx="8466221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6109A-9CC8-60E7-3E83-5221841E7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66892"/>
            <a:ext cx="8466220" cy="2996359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846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0F8F2-3970-DCB0-F617-6F8D55C35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016820"/>
            <a:ext cx="7796212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D76D1-1053-1713-A059-E03526A7C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32858"/>
            <a:ext cx="77962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EA6F18-A4C5-FDFF-C78D-6592391A7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56770"/>
            <a:ext cx="10512424" cy="2422227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43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A96DD-929D-FDA1-C428-6D836B67B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06393"/>
            <a:ext cx="7664532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468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094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15DA5-E907-4876-3E30-E2EB95239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913" y="101534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1F3C4-9051-047C-F302-9B809D2EC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165" y="1553503"/>
            <a:ext cx="3675677" cy="4037069"/>
          </a:xfrm>
        </p:spPr>
        <p:txBody>
          <a:bodyPr/>
          <a:lstStyle>
            <a:lvl1pPr>
              <a:defRPr sz="3200">
                <a:solidFill>
                  <a:schemeClr val="accent5"/>
                </a:solidFill>
              </a:defRPr>
            </a:lvl1pPr>
            <a:lvl2pPr>
              <a:defRPr sz="2800">
                <a:solidFill>
                  <a:schemeClr val="accent5"/>
                </a:solidFill>
              </a:defRPr>
            </a:lvl2pPr>
            <a:lvl3pPr>
              <a:defRPr sz="2400">
                <a:solidFill>
                  <a:schemeClr val="accent5"/>
                </a:solidFill>
              </a:defRPr>
            </a:lvl3pPr>
            <a:lvl4pPr>
              <a:defRPr sz="2000">
                <a:solidFill>
                  <a:schemeClr val="accent5"/>
                </a:solidFill>
              </a:defRPr>
            </a:lvl4pPr>
            <a:lvl5pPr>
              <a:defRPr sz="2000">
                <a:solidFill>
                  <a:schemeClr val="accent5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979544-DAD5-AE65-3C1B-45E61398A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913" y="2615540"/>
            <a:ext cx="3932237" cy="297503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328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3E0EA0C-9AE8-6740-45DC-BF62951510E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0" y="0"/>
            <a:ext cx="12191999" cy="689223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87FE03-2107-277F-FEDE-C6D407482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28692"/>
            <a:ext cx="76352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167B1-85E1-E881-152F-AFB7376DE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89192"/>
            <a:ext cx="10571480" cy="355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540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7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3E0EA0C-9AE8-6740-45DC-BF62951510E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1" y="0"/>
            <a:ext cx="12191997" cy="689223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87FE03-2107-277F-FEDE-C6D407482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28692"/>
            <a:ext cx="76352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167B1-85E1-E881-152F-AFB7376DE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89192"/>
            <a:ext cx="10571480" cy="307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902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42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3E0EA0C-9AE8-6740-45DC-BF62951510E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" y="0"/>
            <a:ext cx="12191997" cy="689223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87FE03-2107-277F-FEDE-C6D407482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770" y="1028692"/>
            <a:ext cx="76352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167B1-85E1-E881-152F-AFB7376DE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24159"/>
            <a:ext cx="8965557" cy="3189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557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41" r:id="rId2"/>
    <p:sldLayoutId id="2147483729" r:id="rId3"/>
    <p:sldLayoutId id="2147483730" r:id="rId4"/>
    <p:sldLayoutId id="2147483731" r:id="rId5"/>
    <p:sldLayoutId id="2147483732" r:id="rId6"/>
    <p:sldLayoutId id="214748373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3E0EA0C-9AE8-6740-45DC-BF62951510E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" y="0"/>
            <a:ext cx="12191996" cy="689223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87FE03-2107-277F-FEDE-C6D407482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770" y="1028692"/>
            <a:ext cx="76352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167B1-85E1-E881-152F-AFB7376DE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24159"/>
            <a:ext cx="8988706" cy="3189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1248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43" r:id="rId2"/>
    <p:sldLayoutId id="2147483736" r:id="rId3"/>
    <p:sldLayoutId id="2147483737" r:id="rId4"/>
    <p:sldLayoutId id="2147483738" r:id="rId5"/>
    <p:sldLayoutId id="2147483739" r:id="rId6"/>
    <p:sldLayoutId id="214748374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E9C821D-236A-03A1-21D7-85765B96EF2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" y="0"/>
            <a:ext cx="12191997" cy="6892237"/>
          </a:xfrm>
          <a:prstGeom prst="rect">
            <a:avLst/>
          </a:prstGeom>
        </p:spPr>
      </p:pic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BA21A149-CB27-90AB-7128-471DEFB4C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54717"/>
            <a:ext cx="12191996" cy="1477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098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6" r:id="rId2"/>
    <p:sldLayoutId id="2147483704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housingalliance.org/" TargetMode="External"/><Relationship Id="rId2" Type="http://schemas.openxmlformats.org/officeDocument/2006/relationships/hyperlink" Target="mailto:michael@collierhousing.com" TargetMode="Externa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96459D-2C98-FEA2-92AE-4016696F52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4800" b="1" dirty="0">
                <a:solidFill>
                  <a:schemeClr val="tx2">
                    <a:lumMod val="75000"/>
                  </a:schemeClr>
                </a:solidFill>
              </a:rPr>
              <a:t>Community Update – 04/06/2024</a:t>
            </a: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41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73ED-2A14-DCFD-A9F4-798504DEA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Timeline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96459D-2C98-FEA2-92AE-4016696F52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r>
              <a:rPr lang="en-US" dirty="0"/>
              <a:t>Articles of Incorporation filed November, 2023</a:t>
            </a:r>
          </a:p>
          <a:p>
            <a:r>
              <a:rPr lang="en-US" dirty="0"/>
              <a:t>Initial Board of Director’s meeting 2/16/2024</a:t>
            </a:r>
          </a:p>
          <a:p>
            <a:pPr lvl="1"/>
            <a:r>
              <a:rPr lang="en-US" dirty="0"/>
              <a:t>Amended and Restated Bylaws adopted</a:t>
            </a:r>
          </a:p>
          <a:p>
            <a:pPr lvl="1"/>
            <a:r>
              <a:rPr lang="en-US" dirty="0"/>
              <a:t>Officers elected</a:t>
            </a:r>
          </a:p>
          <a:p>
            <a:r>
              <a:rPr lang="en-US" dirty="0"/>
              <a:t>CEO selected – official press conference launch 3/28/24</a:t>
            </a:r>
          </a:p>
          <a:p>
            <a:r>
              <a:rPr lang="en-US" dirty="0"/>
              <a:t>Mission and vision statements approved, marketing materials and website created</a:t>
            </a:r>
          </a:p>
        </p:txBody>
      </p:sp>
    </p:spTree>
    <p:extLst>
      <p:ext uri="{BB962C8B-B14F-4D97-AF65-F5344CB8AC3E}">
        <p14:creationId xmlns:p14="http://schemas.microsoft.com/office/powerpoint/2010/main" val="763181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73ED-2A14-DCFD-A9F4-798504DEA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787" y="2265813"/>
            <a:ext cx="7706360" cy="1325563"/>
          </a:xfrm>
        </p:spPr>
        <p:txBody>
          <a:bodyPr/>
          <a:lstStyle/>
          <a:p>
            <a:r>
              <a:rPr lang="en-US" dirty="0"/>
              <a:t>Mission Statement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96459D-2C98-FEA2-92AE-4016696F52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2416" y="2842331"/>
            <a:ext cx="9202737" cy="2686992"/>
          </a:xfrm>
        </p:spPr>
        <p:txBody>
          <a:bodyPr/>
          <a:lstStyle/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“Our mission is to unite residents, developers, policymakers, and funders to provide information, education, and advocacy for accessing and developing attainable housing solutions.”</a:t>
            </a:r>
          </a:p>
        </p:txBody>
      </p:sp>
    </p:spTree>
    <p:extLst>
      <p:ext uri="{BB962C8B-B14F-4D97-AF65-F5344CB8AC3E}">
        <p14:creationId xmlns:p14="http://schemas.microsoft.com/office/powerpoint/2010/main" val="192177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73ED-2A14-DCFD-A9F4-798504DEA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3297" y="2103437"/>
            <a:ext cx="7706360" cy="1325563"/>
          </a:xfrm>
        </p:spPr>
        <p:txBody>
          <a:bodyPr/>
          <a:lstStyle/>
          <a:p>
            <a:r>
              <a:rPr lang="en-US" dirty="0"/>
              <a:t>Vision Statement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96459D-2C98-FEA2-92AE-4016696F52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3651" y="3045557"/>
            <a:ext cx="9202737" cy="3575050"/>
          </a:xfrm>
        </p:spPr>
        <p:txBody>
          <a:bodyPr/>
          <a:lstStyle/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“We envision current and future residents having access to safe, affordable, and sustainable housing that meets the diverse needs of our community.”</a:t>
            </a:r>
          </a:p>
        </p:txBody>
      </p:sp>
    </p:spTree>
    <p:extLst>
      <p:ext uri="{BB962C8B-B14F-4D97-AF65-F5344CB8AC3E}">
        <p14:creationId xmlns:p14="http://schemas.microsoft.com/office/powerpoint/2010/main" val="826252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73ED-2A14-DCFD-A9F4-798504DEA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of Directors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96459D-2C98-FEA2-92AE-4016696F52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Stephen Hruby, Chair</a:t>
            </a:r>
          </a:p>
          <a:p>
            <a:r>
              <a:rPr lang="en-US" sz="2400" dirty="0"/>
              <a:t>Mary Jo Diegel, Vice Chair</a:t>
            </a:r>
          </a:p>
          <a:p>
            <a:r>
              <a:rPr lang="en-US" sz="2400" dirty="0"/>
              <a:t>David Ellis, Treasurer</a:t>
            </a:r>
          </a:p>
          <a:p>
            <a:r>
              <a:rPr lang="en-US" sz="2400" dirty="0"/>
              <a:t>Cynthia Valenti-Smith, Secretary</a:t>
            </a:r>
          </a:p>
          <a:p>
            <a:r>
              <a:rPr lang="en-US" sz="2400" dirty="0"/>
              <a:t>Jenna Buzzacco-Foerster, Director</a:t>
            </a:r>
          </a:p>
          <a:p>
            <a:r>
              <a:rPr lang="en-US" sz="2400" dirty="0"/>
              <a:t>Todd Sabin, Director</a:t>
            </a:r>
          </a:p>
          <a:p>
            <a:r>
              <a:rPr lang="en-US" sz="2400" dirty="0"/>
              <a:t>Michelle McLeod, Director</a:t>
            </a:r>
          </a:p>
          <a:p>
            <a:r>
              <a:rPr lang="en-US" sz="2400" dirty="0"/>
              <a:t>Tara Fedorko, Director</a:t>
            </a:r>
          </a:p>
        </p:txBody>
      </p:sp>
    </p:spTree>
    <p:extLst>
      <p:ext uri="{BB962C8B-B14F-4D97-AF65-F5344CB8AC3E}">
        <p14:creationId xmlns:p14="http://schemas.microsoft.com/office/powerpoint/2010/main" val="3921217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73ED-2A14-DCFD-A9F4-798504DEA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Structure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96459D-2C98-FEA2-92AE-4016696F52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r>
              <a:rPr lang="en-US" dirty="0"/>
              <a:t>Formal Affiliation Agreements with HELP and CCCLT</a:t>
            </a:r>
          </a:p>
          <a:p>
            <a:endParaRPr lang="en-US" dirty="0"/>
          </a:p>
          <a:p>
            <a:pPr lvl="1"/>
            <a:r>
              <a:rPr lang="en-US" dirty="0"/>
              <a:t>HELP provides consumer services as HUD-approved counseling agency</a:t>
            </a:r>
          </a:p>
          <a:p>
            <a:pPr lvl="2"/>
            <a:r>
              <a:rPr lang="en-US" dirty="0"/>
              <a:t>Housing Navigator Program</a:t>
            </a:r>
          </a:p>
          <a:p>
            <a:pPr lvl="1"/>
            <a:r>
              <a:rPr lang="en-US" dirty="0"/>
              <a:t>CCCLT provides land acquisition and development services as certified community land trust	</a:t>
            </a:r>
          </a:p>
          <a:p>
            <a:pPr lvl="2"/>
            <a:r>
              <a:rPr lang="en-US" dirty="0" err="1"/>
              <a:t>Ekos</a:t>
            </a:r>
            <a:r>
              <a:rPr lang="en-US" dirty="0"/>
              <a:t> Allegro and </a:t>
            </a:r>
            <a:r>
              <a:rPr lang="en-US" dirty="0" err="1"/>
              <a:t>Ekos</a:t>
            </a:r>
            <a:r>
              <a:rPr lang="en-US" dirty="0"/>
              <a:t> Cadenza projects coming soon</a:t>
            </a:r>
          </a:p>
        </p:txBody>
      </p:sp>
    </p:spTree>
    <p:extLst>
      <p:ext uri="{BB962C8B-B14F-4D97-AF65-F5344CB8AC3E}">
        <p14:creationId xmlns:p14="http://schemas.microsoft.com/office/powerpoint/2010/main" val="932992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73ED-2A14-DCFD-A9F4-798504DEA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Engagement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96459D-2C98-FEA2-92AE-4016696F52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r>
              <a:rPr lang="en-US" dirty="0"/>
              <a:t>3/20/2024 Live Local Workshop</a:t>
            </a:r>
          </a:p>
          <a:p>
            <a:pPr lvl="1"/>
            <a:r>
              <a:rPr lang="en-US" dirty="0"/>
              <a:t>Follow up with key stakeholders</a:t>
            </a:r>
          </a:p>
          <a:p>
            <a:r>
              <a:rPr lang="en-US" dirty="0"/>
              <a:t>4/6/2024 Housing Expo</a:t>
            </a:r>
          </a:p>
          <a:p>
            <a:r>
              <a:rPr lang="en-US" dirty="0"/>
              <a:t>Website to include calendar of important community meetings/events</a:t>
            </a:r>
          </a:p>
          <a:p>
            <a:r>
              <a:rPr lang="en-US" dirty="0"/>
              <a:t>Building out subcommittees and infrastructure – how can you get involved?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437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73ED-2A14-DCFD-A9F4-798504DEA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166" y="1836409"/>
            <a:ext cx="7706360" cy="1325563"/>
          </a:xfrm>
        </p:spPr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96459D-2C98-FEA2-92AE-4016696F52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487" y="3161972"/>
            <a:ext cx="10343071" cy="3575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Michael Puchalla – CEO/Executive Director</a:t>
            </a:r>
          </a:p>
          <a:p>
            <a:pPr marL="0" indent="0">
              <a:buNone/>
            </a:pPr>
            <a:r>
              <a:rPr lang="en-US" sz="3600" b="1" dirty="0"/>
              <a:t>(239) 434-2397, ext. 205</a:t>
            </a:r>
          </a:p>
          <a:p>
            <a:pPr marL="0" indent="0">
              <a:buNone/>
            </a:pPr>
            <a:r>
              <a:rPr lang="en-US" sz="3600" b="1" dirty="0">
                <a:hlinkClick r:id="rId2"/>
              </a:rPr>
              <a:t>michael@collierhousing.com</a:t>
            </a:r>
            <a:r>
              <a:rPr lang="en-US" sz="3600" b="1" dirty="0"/>
              <a:t> </a:t>
            </a:r>
          </a:p>
          <a:p>
            <a:pPr marL="0" indent="0">
              <a:buNone/>
            </a:pPr>
            <a:r>
              <a:rPr lang="en-US" sz="3600" b="1" dirty="0">
                <a:hlinkClick r:id="rId3"/>
              </a:rPr>
              <a:t>www.thehousingalliance.org</a:t>
            </a:r>
            <a:r>
              <a:rPr lang="en-US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538938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Housing Alliance Brand colors">
      <a:dk1>
        <a:srgbClr val="32698F"/>
      </a:dk1>
      <a:lt1>
        <a:srgbClr val="FFFFFF"/>
      </a:lt1>
      <a:dk2>
        <a:srgbClr val="58C1D0"/>
      </a:dk2>
      <a:lt2>
        <a:srgbClr val="E7E6E6"/>
      </a:lt2>
      <a:accent1>
        <a:srgbClr val="146A92"/>
      </a:accent1>
      <a:accent2>
        <a:srgbClr val="58C1D0"/>
      </a:accent2>
      <a:accent3>
        <a:srgbClr val="A5A5A5"/>
      </a:accent3>
      <a:accent4>
        <a:srgbClr val="4D4D4F"/>
      </a:accent4>
      <a:accent5>
        <a:srgbClr val="1A1918"/>
      </a:accent5>
      <a:accent6>
        <a:srgbClr val="767775"/>
      </a:accent6>
      <a:hlink>
        <a:srgbClr val="58C1D0"/>
      </a:hlink>
      <a:folHlink>
        <a:srgbClr val="58C1D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Custom Design">
  <a:themeElements>
    <a:clrScheme name="Housing Alliance Brand colors">
      <a:dk1>
        <a:srgbClr val="32698F"/>
      </a:dk1>
      <a:lt1>
        <a:srgbClr val="FFFFFF"/>
      </a:lt1>
      <a:dk2>
        <a:srgbClr val="58C1D0"/>
      </a:dk2>
      <a:lt2>
        <a:srgbClr val="E7E6E6"/>
      </a:lt2>
      <a:accent1>
        <a:srgbClr val="146A92"/>
      </a:accent1>
      <a:accent2>
        <a:srgbClr val="58C1D0"/>
      </a:accent2>
      <a:accent3>
        <a:srgbClr val="A5A5A5"/>
      </a:accent3>
      <a:accent4>
        <a:srgbClr val="4D4D4F"/>
      </a:accent4>
      <a:accent5>
        <a:srgbClr val="1A1918"/>
      </a:accent5>
      <a:accent6>
        <a:srgbClr val="767775"/>
      </a:accent6>
      <a:hlink>
        <a:srgbClr val="58C1D0"/>
      </a:hlink>
      <a:folHlink>
        <a:srgbClr val="58C1D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Custom Design">
  <a:themeElements>
    <a:clrScheme name="Housing Alliance Brand colors">
      <a:dk1>
        <a:srgbClr val="32698F"/>
      </a:dk1>
      <a:lt1>
        <a:srgbClr val="FFFFFF"/>
      </a:lt1>
      <a:dk2>
        <a:srgbClr val="58C1D0"/>
      </a:dk2>
      <a:lt2>
        <a:srgbClr val="E7E6E6"/>
      </a:lt2>
      <a:accent1>
        <a:srgbClr val="146A92"/>
      </a:accent1>
      <a:accent2>
        <a:srgbClr val="58C1D0"/>
      </a:accent2>
      <a:accent3>
        <a:srgbClr val="A5A5A5"/>
      </a:accent3>
      <a:accent4>
        <a:srgbClr val="4D4D4F"/>
      </a:accent4>
      <a:accent5>
        <a:srgbClr val="1A1918"/>
      </a:accent5>
      <a:accent6>
        <a:srgbClr val="767775"/>
      </a:accent6>
      <a:hlink>
        <a:srgbClr val="58C1D0"/>
      </a:hlink>
      <a:folHlink>
        <a:srgbClr val="58C1D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Custom Design">
  <a:themeElements>
    <a:clrScheme name="Housing Alliance Brand colors">
      <a:dk1>
        <a:srgbClr val="32698F"/>
      </a:dk1>
      <a:lt1>
        <a:srgbClr val="FFFFFF"/>
      </a:lt1>
      <a:dk2>
        <a:srgbClr val="58C1D0"/>
      </a:dk2>
      <a:lt2>
        <a:srgbClr val="E7E6E6"/>
      </a:lt2>
      <a:accent1>
        <a:srgbClr val="146A92"/>
      </a:accent1>
      <a:accent2>
        <a:srgbClr val="58C1D0"/>
      </a:accent2>
      <a:accent3>
        <a:srgbClr val="A5A5A5"/>
      </a:accent3>
      <a:accent4>
        <a:srgbClr val="4D4D4F"/>
      </a:accent4>
      <a:accent5>
        <a:srgbClr val="1A1918"/>
      </a:accent5>
      <a:accent6>
        <a:srgbClr val="767775"/>
      </a:accent6>
      <a:hlink>
        <a:srgbClr val="58C1D0"/>
      </a:hlink>
      <a:folHlink>
        <a:srgbClr val="58C1D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248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Franklin Gothic Book</vt:lpstr>
      <vt:lpstr>Franklin Gothic Medium</vt:lpstr>
      <vt:lpstr>Custom Design</vt:lpstr>
      <vt:lpstr>5_Custom Design</vt:lpstr>
      <vt:lpstr>6_Custom Design</vt:lpstr>
      <vt:lpstr>7_Custom Design</vt:lpstr>
      <vt:lpstr>3_Custom Design</vt:lpstr>
      <vt:lpstr>PowerPoint Presentation</vt:lpstr>
      <vt:lpstr>History - Timeline</vt:lpstr>
      <vt:lpstr>Mission Statement </vt:lpstr>
      <vt:lpstr>Vision Statement</vt:lpstr>
      <vt:lpstr>Board of Directors</vt:lpstr>
      <vt:lpstr>Organizational Structure</vt:lpstr>
      <vt:lpstr>Community Engagement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PEOPLES</dc:creator>
  <cp:lastModifiedBy>michael@collierhousing.com</cp:lastModifiedBy>
  <cp:revision>13</cp:revision>
  <dcterms:created xsi:type="dcterms:W3CDTF">2023-08-21T15:37:56Z</dcterms:created>
  <dcterms:modified xsi:type="dcterms:W3CDTF">2024-04-03T16:01:33Z</dcterms:modified>
</cp:coreProperties>
</file>